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00" r:id="rId1"/>
  </p:sldMasterIdLst>
  <p:sldIdLst>
    <p:sldId id="276" r:id="rId2"/>
    <p:sldId id="277" r:id="rId3"/>
    <p:sldId id="257" r:id="rId4"/>
    <p:sldId id="258" r:id="rId5"/>
    <p:sldId id="259" r:id="rId6"/>
    <p:sldId id="261" r:id="rId7"/>
    <p:sldId id="272" r:id="rId8"/>
    <p:sldId id="273" r:id="rId9"/>
    <p:sldId id="274" r:id="rId10"/>
    <p:sldId id="275" r:id="rId11"/>
    <p:sldId id="263" r:id="rId12"/>
    <p:sldId id="265" r:id="rId13"/>
    <p:sldId id="267" r:id="rId14"/>
    <p:sldId id="269" r:id="rId15"/>
    <p:sldId id="270" r:id="rId1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03" autoAdjust="0"/>
    <p:restoredTop sz="94675" autoAdjust="0"/>
  </p:normalViewPr>
  <p:slideViewPr>
    <p:cSldViewPr>
      <p:cViewPr>
        <p:scale>
          <a:sx n="100" d="100"/>
          <a:sy n="100" d="100"/>
        </p:scale>
        <p:origin x="-950" y="331"/>
      </p:cViewPr>
      <p:guideLst>
        <p:guide orient="horz" pos="2160"/>
        <p:guide pos="2880"/>
      </p:guideLst>
    </p:cSldViewPr>
  </p:slideViewPr>
  <p:outlineViewPr>
    <p:cViewPr>
      <p:scale>
        <a:sx n="33" d="100"/>
        <a:sy n="33" d="100"/>
      </p:scale>
      <p:origin x="0" y="24462"/>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FC165067-2A66-481D-A27B-74FAB2526316}" type="datetimeFigureOut">
              <a:rPr lang="ru-RU" smtClean="0"/>
              <a:t>23.03.2022</a:t>
            </a:fld>
            <a:endParaRPr lang="ru-RU"/>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ru-RU"/>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232A56E1-637B-40DD-B580-4927BB8A3B76}" type="slidenum">
              <a:rPr lang="ru-RU" smtClean="0"/>
              <a:t>‹#›</a:t>
            </a:fld>
            <a:endParaRPr lang="ru-RU"/>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endPar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ru-RU" smtClean="0"/>
              <a:t>Образец заголовка</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nchor="ct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FC165067-2A66-481D-A27B-74FAB2526316}" type="datetimeFigureOut">
              <a:rPr lang="ru-RU" smtClean="0"/>
              <a:t>23.03.2022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32A56E1-637B-40DD-B580-4927BB8A3B76}" type="slidenum">
              <a:rPr lang="ru-RU" smtClean="0"/>
              <a:t>‹#›</a:t>
            </a:fld>
            <a:endParaRPr lang="ru-RU"/>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FC165067-2A66-481D-A27B-74FAB2526316}" type="datetimeFigureOut">
              <a:rPr lang="ru-RU" smtClean="0"/>
              <a:t>23.03.2022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32A56E1-637B-40DD-B580-4927BB8A3B76}" type="slidenum">
              <a:rPr lang="ru-RU" smtClean="0"/>
              <a:t>‹#›</a:t>
            </a:fld>
            <a:endParaRPr lang="ru-RU"/>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FC165067-2A66-481D-A27B-74FAB2526316}" type="datetimeFigureOut">
              <a:rPr lang="ru-RU" smtClean="0"/>
              <a:t>23.03.2022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32A56E1-637B-40DD-B580-4927BB8A3B76}" type="slidenum">
              <a:rPr lang="ru-RU" smtClean="0"/>
              <a:t>‹#›</a:t>
            </a:fld>
            <a:endParaRPr lang="ru-RU"/>
          </a:p>
        </p:txBody>
      </p:sp>
      <p:sp>
        <p:nvSpPr>
          <p:cNvPr id="11" name="Title 10"/>
          <p:cNvSpPr>
            <a:spLocks noGrp="1"/>
          </p:cNvSpPr>
          <p:nvPr>
            <p:ph type="title"/>
          </p:nvPr>
        </p:nvSpPr>
        <p:spPr/>
        <p:txBody>
          <a:bodyPr/>
          <a:lstStyle/>
          <a:p>
            <a:r>
              <a:rPr lang="ru-RU" smtClean="0"/>
              <a:t>Образец заголовка</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FC165067-2A66-481D-A27B-74FAB2526316}" type="datetimeFigureOut">
              <a:rPr lang="ru-RU" smtClean="0"/>
              <a:t>23.03.2022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32A56E1-637B-40DD-B580-4927BB8A3B76}"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C165067-2A66-481D-A27B-74FAB2526316}" type="datetimeFigureOut">
              <a:rPr lang="ru-RU" smtClean="0"/>
              <a:t>23.03.2022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232A56E1-637B-40DD-B580-4927BB8A3B76}" type="slidenum">
              <a:rPr lang="ru-RU" smtClean="0"/>
              <a:t>‹#›</a:t>
            </a:fld>
            <a:endParaRPr lang="ru-RU"/>
          </a:p>
        </p:txBody>
      </p:sp>
      <p:sp>
        <p:nvSpPr>
          <p:cNvPr id="12" name="Title 11"/>
          <p:cNvSpPr>
            <a:spLocks noGrp="1"/>
          </p:cNvSpPr>
          <p:nvPr>
            <p:ph type="title"/>
          </p:nvPr>
        </p:nvSpPr>
        <p:spPr/>
        <p:txBody>
          <a:bodyPr/>
          <a:lstStyle>
            <a:lvl1pPr>
              <a:defRPr>
                <a:solidFill>
                  <a:schemeClr val="tx2"/>
                </a:solidFill>
              </a:defRPr>
            </a:lvl1pPr>
          </a:lstStyle>
          <a:p>
            <a:r>
              <a:rPr lang="ru-RU" smtClean="0"/>
              <a:t>Образец заголовка</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FC165067-2A66-481D-A27B-74FAB2526316}" type="datetimeFigureOut">
              <a:rPr lang="ru-RU" smtClean="0"/>
              <a:t>23.03.2022</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232A56E1-637B-40DD-B580-4927BB8A3B76}" type="slidenum">
              <a:rPr lang="ru-RU" smtClean="0"/>
              <a:t>‹#›</a:t>
            </a:fld>
            <a:endParaRPr lang="ru-RU"/>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FC165067-2A66-481D-A27B-74FAB2526316}" type="datetimeFigureOut">
              <a:rPr lang="ru-RU" smtClean="0"/>
              <a:t>23.03.2022</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232A56E1-637B-40DD-B580-4927BB8A3B76}" type="slidenum">
              <a:rPr lang="ru-RU" smtClean="0"/>
              <a:t>‹#›</a:t>
            </a:fld>
            <a:endParaRPr lang="ru-RU"/>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165067-2A66-481D-A27B-74FAB2526316}" type="datetimeFigureOut">
              <a:rPr lang="ru-RU" smtClean="0"/>
              <a:t>23.03.2022</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232A56E1-637B-40DD-B580-4927BB8A3B76}"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ru-RU" smtClean="0"/>
              <a:t>Образец заголовка</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FC165067-2A66-481D-A27B-74FAB2526316}" type="datetimeFigureOut">
              <a:rPr lang="ru-RU" smtClean="0"/>
              <a:t>23.03.2022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232A56E1-637B-40DD-B580-4927BB8A3B76}"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ru-RU" smtClean="0"/>
              <a:t>Образец заголовка</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FC165067-2A66-481D-A27B-74FAB2526316}" type="datetimeFigureOut">
              <a:rPr lang="ru-RU" smtClean="0"/>
              <a:t>23.03.2022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232A56E1-637B-40DD-B580-4927BB8A3B76}"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FC165067-2A66-481D-A27B-74FAB2526316}" type="datetimeFigureOut">
              <a:rPr lang="ru-RU" smtClean="0"/>
              <a:t>23.03.2022</a:t>
            </a:fld>
            <a:endParaRPr lang="ru-RU"/>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ru-RU"/>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232A56E1-637B-40DD-B580-4927BB8A3B76}"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901" r:id="rId1"/>
    <p:sldLayoutId id="2147483902" r:id="rId2"/>
    <p:sldLayoutId id="2147483903" r:id="rId3"/>
    <p:sldLayoutId id="2147483904" r:id="rId4"/>
    <p:sldLayoutId id="2147483905" r:id="rId5"/>
    <p:sldLayoutId id="2147483906" r:id="rId6"/>
    <p:sldLayoutId id="2147483907" r:id="rId7"/>
    <p:sldLayoutId id="2147483908" r:id="rId8"/>
    <p:sldLayoutId id="2147483909" r:id="rId9"/>
    <p:sldLayoutId id="2147483910" r:id="rId10"/>
    <p:sldLayoutId id="2147483911"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hyperlink" Target="http://smiles.33b.ru/smile.104595.html"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hyperlink" Target="http://smiles.33b.ru/smile.104595.html"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hyperlink" Target="http://smiles.33b.ru/smile.104595.html"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hyperlink" Target="http://smiles.33b.ru/smile.104595.html"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hyperlink" Target="http://smiles.33b.ru/smile.104595.html"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hyperlink" Target="http://smiles.33b.ru/smile.104595.html"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hyperlink" Target="http://smiles.33b.ru/smile.104595.html"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hyperlink" Target="http://smiles.33b.ru/smile.104595.html"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hyperlink" Target="http://smiles.33b.ru/smile.104595.html"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hyperlink" Target="http://smiles.33b.ru/smile.104595.html"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miles.33b.ru/smile.104595.html" TargetMode="External"/><Relationship Id="rId2" Type="http://schemas.openxmlformats.org/officeDocument/2006/relationships/image" Target="../media/image5.gif"/><Relationship Id="rId1" Type="http://schemas.openxmlformats.org/officeDocument/2006/relationships/slideLayout" Target="../slideLayouts/slideLayout2.xml"/><Relationship Id="rId4" Type="http://schemas.openxmlformats.org/officeDocument/2006/relationships/image" Target="../media/image4.gif"/></Relationships>
</file>

<file path=ppt/slides/_rels/slide8.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hyperlink" Target="http://smiles.33b.ru/smile.104595.html"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hyperlink" Target="http://smiles.33b.ru/smile.104595.html"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699247" y="1268759"/>
            <a:ext cx="7745505" cy="3096345"/>
          </a:xfrm>
        </p:spPr>
        <p:style>
          <a:lnRef idx="2">
            <a:schemeClr val="accent2"/>
          </a:lnRef>
          <a:fillRef idx="1">
            <a:schemeClr val="lt1"/>
          </a:fillRef>
          <a:effectRef idx="0">
            <a:schemeClr val="accent2"/>
          </a:effectRef>
          <a:fontRef idx="minor">
            <a:schemeClr val="dk1"/>
          </a:fontRef>
        </p:style>
        <p:txBody>
          <a:bodyPr/>
          <a:lstStyle/>
          <a:p>
            <a:pPr marL="0" indent="0" algn="ctr">
              <a:buNone/>
            </a:pPr>
            <a:r>
              <a:rPr lang="kk-KZ" sz="2800" b="1" dirty="0" smtClean="0"/>
              <a:t>9-ТАҚЫРЫП</a:t>
            </a:r>
          </a:p>
          <a:p>
            <a:pPr marL="0" indent="0" algn="ctr">
              <a:buNone/>
            </a:pPr>
            <a:endParaRPr lang="kk-KZ" sz="2800" b="1" dirty="0"/>
          </a:p>
          <a:p>
            <a:pPr marL="0" indent="0" algn="ctr">
              <a:buNone/>
            </a:pPr>
            <a:r>
              <a:rPr lang="kk-KZ" sz="2800" b="1" dirty="0" smtClean="0"/>
              <a:t>КОРПОРАТИВТІ ТАБЫС САЛЫҒЫ</a:t>
            </a:r>
          </a:p>
          <a:p>
            <a:pPr marL="0" indent="0">
              <a:buNone/>
            </a:pPr>
            <a:endParaRPr lang="ru-RU" dirty="0"/>
          </a:p>
        </p:txBody>
      </p:sp>
    </p:spTree>
    <p:extLst>
      <p:ext uri="{BB962C8B-B14F-4D97-AF65-F5344CB8AC3E}">
        <p14:creationId xmlns:p14="http://schemas.microsoft.com/office/powerpoint/2010/main" val="18740593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95536" y="1196752"/>
            <a:ext cx="8229600" cy="4911824"/>
          </a:xfrm>
        </p:spPr>
        <p:txBody>
          <a:bodyPr>
            <a:normAutofit fontScale="70000" lnSpcReduction="20000"/>
          </a:bodyPr>
          <a:lstStyle/>
          <a:p>
            <a:r>
              <a:rPr lang="kk-KZ" b="1" dirty="0">
                <a:latin typeface="Times New Roman" pitchFamily="18" charset="0"/>
                <a:cs typeface="Times New Roman" pitchFamily="18" charset="0"/>
              </a:rPr>
              <a:t>Салық салынатын табысты түзету</a:t>
            </a:r>
            <a:endParaRPr lang="ru-RU" dirty="0">
              <a:latin typeface="Times New Roman" pitchFamily="18" charset="0"/>
              <a:cs typeface="Times New Roman" pitchFamily="18" charset="0"/>
            </a:endParaRPr>
          </a:p>
          <a:p>
            <a:r>
              <a:rPr lang="kk-KZ" dirty="0">
                <a:latin typeface="Times New Roman" pitchFamily="18" charset="0"/>
                <a:cs typeface="Times New Roman" pitchFamily="18" charset="0"/>
              </a:rPr>
              <a:t>Салық төлеушінің салық салынатын табысынан салық салынатын табыстың екі % шегінде мынадай шығыстар алып тастауға тиіс:</a:t>
            </a:r>
            <a:endParaRPr lang="ru-RU" dirty="0">
              <a:latin typeface="Times New Roman" pitchFamily="18" charset="0"/>
              <a:cs typeface="Times New Roman" pitchFamily="18" charset="0"/>
            </a:endParaRPr>
          </a:p>
          <a:p>
            <a:pPr lvl="0"/>
            <a:r>
              <a:rPr lang="kk-KZ" dirty="0" smtClean="0">
                <a:latin typeface="Times New Roman" pitchFamily="18" charset="0"/>
                <a:cs typeface="Times New Roman" pitchFamily="18" charset="0"/>
              </a:rPr>
              <a:t>1) Әлеметтік </a:t>
            </a:r>
            <a:r>
              <a:rPr lang="kk-KZ" dirty="0">
                <a:latin typeface="Times New Roman" pitchFamily="18" charset="0"/>
                <a:cs typeface="Times New Roman" pitchFamily="18" charset="0"/>
              </a:rPr>
              <a:t>сала объектілерін ұстауға салық төлеушінің нақты жұмсаған шығыстары;</a:t>
            </a:r>
            <a:endParaRPr lang="ru-RU" dirty="0">
              <a:latin typeface="Times New Roman" pitchFamily="18" charset="0"/>
              <a:cs typeface="Times New Roman" pitchFamily="18" charset="0"/>
            </a:endParaRPr>
          </a:p>
          <a:p>
            <a:pPr lvl="0"/>
            <a:r>
              <a:rPr lang="kk-KZ" dirty="0" smtClean="0">
                <a:latin typeface="Times New Roman" pitchFamily="18" charset="0"/>
                <a:cs typeface="Times New Roman" pitchFamily="18" charset="0"/>
              </a:rPr>
              <a:t>2) Коммерциялық </a:t>
            </a:r>
            <a:r>
              <a:rPr lang="kk-KZ" dirty="0">
                <a:latin typeface="Times New Roman" pitchFamily="18" charset="0"/>
                <a:cs typeface="Times New Roman" pitchFamily="18" charset="0"/>
              </a:rPr>
              <a:t>емес ұйымдарға өтеусіз берілген мүлік;</a:t>
            </a:r>
            <a:endParaRPr lang="ru-RU" dirty="0">
              <a:latin typeface="Times New Roman" pitchFamily="18" charset="0"/>
              <a:cs typeface="Times New Roman" pitchFamily="18" charset="0"/>
            </a:endParaRPr>
          </a:p>
          <a:p>
            <a:pPr lvl="0"/>
            <a:r>
              <a:rPr lang="kk-KZ" dirty="0" smtClean="0">
                <a:latin typeface="Times New Roman" pitchFamily="18" charset="0"/>
                <a:cs typeface="Times New Roman" pitchFamily="18" charset="0"/>
              </a:rPr>
              <a:t>3) Жеке </a:t>
            </a:r>
            <a:r>
              <a:rPr lang="kk-KZ" dirty="0">
                <a:latin typeface="Times New Roman" pitchFamily="18" charset="0"/>
                <a:cs typeface="Times New Roman" pitchFamily="18" charset="0"/>
              </a:rPr>
              <a:t>тұлғаларға ҚР заңдарына сәйкес берілген атаулы әлеуметтік көмек;</a:t>
            </a:r>
            <a:endParaRPr lang="ru-RU" dirty="0">
              <a:latin typeface="Times New Roman" pitchFamily="18" charset="0"/>
              <a:cs typeface="Times New Roman" pitchFamily="18" charset="0"/>
            </a:endParaRPr>
          </a:p>
          <a:p>
            <a:r>
              <a:rPr lang="kk-KZ" dirty="0">
                <a:latin typeface="Times New Roman" pitchFamily="18" charset="0"/>
                <a:cs typeface="Times New Roman" pitchFamily="18" charset="0"/>
              </a:rPr>
              <a:t>Мүгедектердің еңбегін пайдаланатын салық төлеушілер салық салынатын табысты мүгедектің еңбегіне ақы төлеуге шығарылған шығыстар сомаларынан 2 еселенген және мүгедектерге төленетін жалақы мен басқа да төлемдердің есептелген әлеуметтік салық сомасынан 50% мөлшеріндегі соманы азайтуға құқығы бар.</a:t>
            </a:r>
            <a:endParaRPr lang="ru-RU" dirty="0">
              <a:latin typeface="Times New Roman" pitchFamily="18" charset="0"/>
              <a:cs typeface="Times New Roman" pitchFamily="18" charset="0"/>
            </a:endParaRPr>
          </a:p>
          <a:p>
            <a:r>
              <a:rPr lang="kk-KZ" dirty="0">
                <a:latin typeface="Times New Roman" pitchFamily="18" charset="0"/>
                <a:cs typeface="Times New Roman" pitchFamily="18" charset="0"/>
              </a:rPr>
              <a:t>Салық төлеушілер салық салынатын табысты 3 жылдан артық мерзімге  берілген негізгі  құралдардың қаржы лизингі бойынша алынған сыйақы сомасына, кейіннен оларды лизинг алушыға бере отырып, азайтады.</a:t>
            </a:r>
            <a:endParaRPr lang="ru-RU" dirty="0">
              <a:latin typeface="Times New Roman" pitchFamily="18" charset="0"/>
              <a:cs typeface="Times New Roman" pitchFamily="18" charset="0"/>
            </a:endParaRPr>
          </a:p>
          <a:p>
            <a:r>
              <a:rPr lang="kk-KZ" dirty="0">
                <a:latin typeface="Times New Roman" pitchFamily="18" charset="0"/>
                <a:cs typeface="Times New Roman" pitchFamily="18" charset="0"/>
              </a:rPr>
              <a:t>Салық төлеушінің амортизациялық аударымдарды есептен шығаруға заңға сәйкес жүргізілген, пайдалануға алғаш енгізілген тіркелген активтерді 3 жылдық кезеңге аяқталғанға дейін өткізген жағдайда жасалған қосымша шегерім сомасы салық төлеушінің тіркелген активтерді өткізген салық кезеңіндегі салық салынатын табысын арттыруға қатысты болады.</a:t>
            </a:r>
            <a:endParaRPr lang="ru-RU" dirty="0">
              <a:latin typeface="Times New Roman" pitchFamily="18" charset="0"/>
              <a:cs typeface="Times New Roman" pitchFamily="18" charset="0"/>
            </a:endParaRPr>
          </a:p>
          <a:p>
            <a:endParaRPr lang="ru-RU" dirty="0">
              <a:latin typeface="Times New Roman" pitchFamily="18" charset="0"/>
              <a:cs typeface="Times New Roman" pitchFamily="18" charset="0"/>
            </a:endParaRPr>
          </a:p>
        </p:txBody>
      </p:sp>
      <p:pic>
        <p:nvPicPr>
          <p:cNvPr id="4" name="Picture 27" descr="78ce56ae5fa75ac85e3ab5e321d88a9d">
            <a:hlinkClick r:id="rId2"/>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7235825" y="5734050"/>
            <a:ext cx="1409700" cy="5905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59989644"/>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mph" presetSubtype="0" fill="hold" nodeType="withEffect">
                                  <p:stCondLst>
                                    <p:cond delay="0"/>
                                  </p:stCondLst>
                                  <p:iterate type="lt">
                                    <p:tmPct val="4000"/>
                                  </p:iterate>
                                  <p:childTnLst>
                                    <p:set>
                                      <p:cBhvr override="childStyle">
                                        <p:cTn id="6" dur="1750" fill="hold"/>
                                        <p:tgtEl>
                                          <p:spTgt spid="3">
                                            <p:txEl>
                                              <p:pRg st="0" end="0"/>
                                            </p:txEl>
                                          </p:spTgt>
                                        </p:tgtEl>
                                        <p:attrNameLst>
                                          <p:attrName>style.color</p:attrName>
                                        </p:attrNameLst>
                                      </p:cBhvr>
                                      <p:to>
                                        <p:clrVal>
                                          <a:srgbClr val="D40606"/>
                                        </p:clrVal>
                                      </p:to>
                                    </p:set>
                                    <p:set>
                                      <p:cBhvr>
                                        <p:cTn id="7" dur="1750" fill="hold"/>
                                        <p:tgtEl>
                                          <p:spTgt spid="3">
                                            <p:txEl>
                                              <p:pRg st="0" end="0"/>
                                            </p:txEl>
                                          </p:spTgt>
                                        </p:tgtEl>
                                        <p:attrNameLst>
                                          <p:attrName>fillcolor</p:attrName>
                                        </p:attrNameLst>
                                      </p:cBhvr>
                                      <p:to>
                                        <p:clrVal>
                                          <a:srgbClr val="D40606"/>
                                        </p:clrVal>
                                      </p:to>
                                    </p:set>
                                    <p:set>
                                      <p:cBhvr>
                                        <p:cTn id="8" dur="1750" fill="hold"/>
                                        <p:tgtEl>
                                          <p:spTgt spid="3">
                                            <p:txEl>
                                              <p:pRg st="0" end="0"/>
                                            </p:txEl>
                                          </p:spTgt>
                                        </p:tgtEl>
                                        <p:attrNameLst>
                                          <p:attrName>fill.type</p:attrName>
                                        </p:attrNameLst>
                                      </p:cBhvr>
                                      <p:to>
                                        <p:strVal val="solid"/>
                                      </p:to>
                                    </p:set>
                                  </p:childTnLst>
                                </p:cTn>
                              </p:par>
                            </p:childTnLst>
                          </p:cTn>
                        </p:par>
                        <p:par>
                          <p:cTn id="9" fill="hold">
                            <p:stCondLst>
                              <p:cond delay="3570"/>
                            </p:stCondLst>
                            <p:childTnLst>
                              <p:par>
                                <p:cTn id="10" presetID="16" presetClass="emph" presetSubtype="0" fill="hold" nodeType="afterEffect">
                                  <p:stCondLst>
                                    <p:cond delay="0"/>
                                  </p:stCondLst>
                                  <p:iterate type="lt">
                                    <p:tmPct val="4000"/>
                                  </p:iterate>
                                  <p:childTnLst>
                                    <p:set>
                                      <p:cBhvr override="childStyle">
                                        <p:cTn id="11" dur="1750" fill="hold"/>
                                        <p:tgtEl>
                                          <p:spTgt spid="3">
                                            <p:txEl>
                                              <p:pRg st="1" end="1"/>
                                            </p:txEl>
                                          </p:spTgt>
                                        </p:tgtEl>
                                        <p:attrNameLst>
                                          <p:attrName>style.color</p:attrName>
                                        </p:attrNameLst>
                                      </p:cBhvr>
                                      <p:to>
                                        <p:clrVal>
                                          <a:srgbClr val="D40606"/>
                                        </p:clrVal>
                                      </p:to>
                                    </p:set>
                                    <p:set>
                                      <p:cBhvr>
                                        <p:cTn id="12" dur="1750" fill="hold"/>
                                        <p:tgtEl>
                                          <p:spTgt spid="3">
                                            <p:txEl>
                                              <p:pRg st="1" end="1"/>
                                            </p:txEl>
                                          </p:spTgt>
                                        </p:tgtEl>
                                        <p:attrNameLst>
                                          <p:attrName>fillcolor</p:attrName>
                                        </p:attrNameLst>
                                      </p:cBhvr>
                                      <p:to>
                                        <p:clrVal>
                                          <a:srgbClr val="D40606"/>
                                        </p:clrVal>
                                      </p:to>
                                    </p:set>
                                    <p:set>
                                      <p:cBhvr>
                                        <p:cTn id="13" dur="1750" fill="hold"/>
                                        <p:tgtEl>
                                          <p:spTgt spid="3">
                                            <p:txEl>
                                              <p:pRg st="1" end="1"/>
                                            </p:txEl>
                                          </p:spTgt>
                                        </p:tgtEl>
                                        <p:attrNameLst>
                                          <p:attrName>fill.type</p:attrName>
                                        </p:attrNameLst>
                                      </p:cBhvr>
                                      <p:to>
                                        <p:strVal val="solid"/>
                                      </p:to>
                                    </p:set>
                                  </p:childTnLst>
                                </p:cTn>
                              </p:par>
                            </p:childTnLst>
                          </p:cTn>
                        </p:par>
                        <p:par>
                          <p:cTn id="14" fill="hold">
                            <p:stCondLst>
                              <p:cond delay="12460"/>
                            </p:stCondLst>
                            <p:childTnLst>
                              <p:par>
                                <p:cTn id="15" presetID="16" presetClass="emph" presetSubtype="0" fill="hold" nodeType="afterEffect">
                                  <p:stCondLst>
                                    <p:cond delay="0"/>
                                  </p:stCondLst>
                                  <p:iterate type="lt">
                                    <p:tmPct val="4000"/>
                                  </p:iterate>
                                  <p:childTnLst>
                                    <p:set>
                                      <p:cBhvr override="childStyle">
                                        <p:cTn id="16" dur="1750" fill="hold"/>
                                        <p:tgtEl>
                                          <p:spTgt spid="3">
                                            <p:txEl>
                                              <p:pRg st="2" end="2"/>
                                            </p:txEl>
                                          </p:spTgt>
                                        </p:tgtEl>
                                        <p:attrNameLst>
                                          <p:attrName>style.color</p:attrName>
                                        </p:attrNameLst>
                                      </p:cBhvr>
                                      <p:to>
                                        <p:clrVal>
                                          <a:srgbClr val="D40606"/>
                                        </p:clrVal>
                                      </p:to>
                                    </p:set>
                                    <p:set>
                                      <p:cBhvr>
                                        <p:cTn id="17" dur="1750" fill="hold"/>
                                        <p:tgtEl>
                                          <p:spTgt spid="3">
                                            <p:txEl>
                                              <p:pRg st="2" end="2"/>
                                            </p:txEl>
                                          </p:spTgt>
                                        </p:tgtEl>
                                        <p:attrNameLst>
                                          <p:attrName>fillcolor</p:attrName>
                                        </p:attrNameLst>
                                      </p:cBhvr>
                                      <p:to>
                                        <p:clrVal>
                                          <a:srgbClr val="D40606"/>
                                        </p:clrVal>
                                      </p:to>
                                    </p:set>
                                    <p:set>
                                      <p:cBhvr>
                                        <p:cTn id="18" dur="1750" fill="hold"/>
                                        <p:tgtEl>
                                          <p:spTgt spid="3">
                                            <p:txEl>
                                              <p:pRg st="2" end="2"/>
                                            </p:txEl>
                                          </p:spTgt>
                                        </p:tgtEl>
                                        <p:attrNameLst>
                                          <p:attrName>fill.type</p:attrName>
                                        </p:attrNameLst>
                                      </p:cBhvr>
                                      <p:to>
                                        <p:strVal val="solid"/>
                                      </p:to>
                                    </p:set>
                                  </p:childTnLst>
                                </p:cTn>
                              </p:par>
                            </p:childTnLst>
                          </p:cTn>
                        </p:par>
                        <p:par>
                          <p:cTn id="19" fill="hold">
                            <p:stCondLst>
                              <p:cond delay="19180"/>
                            </p:stCondLst>
                            <p:childTnLst>
                              <p:par>
                                <p:cTn id="20" presetID="16" presetClass="emph" presetSubtype="0" fill="hold" nodeType="afterEffect">
                                  <p:stCondLst>
                                    <p:cond delay="0"/>
                                  </p:stCondLst>
                                  <p:iterate type="lt">
                                    <p:tmPct val="4000"/>
                                  </p:iterate>
                                  <p:childTnLst>
                                    <p:set>
                                      <p:cBhvr override="childStyle">
                                        <p:cTn id="21" dur="1750" fill="hold"/>
                                        <p:tgtEl>
                                          <p:spTgt spid="3">
                                            <p:txEl>
                                              <p:pRg st="3" end="3"/>
                                            </p:txEl>
                                          </p:spTgt>
                                        </p:tgtEl>
                                        <p:attrNameLst>
                                          <p:attrName>style.color</p:attrName>
                                        </p:attrNameLst>
                                      </p:cBhvr>
                                      <p:to>
                                        <p:clrVal>
                                          <a:srgbClr val="D40606"/>
                                        </p:clrVal>
                                      </p:to>
                                    </p:set>
                                    <p:set>
                                      <p:cBhvr>
                                        <p:cTn id="22" dur="1750" fill="hold"/>
                                        <p:tgtEl>
                                          <p:spTgt spid="3">
                                            <p:txEl>
                                              <p:pRg st="3" end="3"/>
                                            </p:txEl>
                                          </p:spTgt>
                                        </p:tgtEl>
                                        <p:attrNameLst>
                                          <p:attrName>fillcolor</p:attrName>
                                        </p:attrNameLst>
                                      </p:cBhvr>
                                      <p:to>
                                        <p:clrVal>
                                          <a:srgbClr val="D40606"/>
                                        </p:clrVal>
                                      </p:to>
                                    </p:set>
                                    <p:set>
                                      <p:cBhvr>
                                        <p:cTn id="23" dur="1750" fill="hold"/>
                                        <p:tgtEl>
                                          <p:spTgt spid="3">
                                            <p:txEl>
                                              <p:pRg st="3" end="3"/>
                                            </p:txEl>
                                          </p:spTgt>
                                        </p:tgtEl>
                                        <p:attrNameLst>
                                          <p:attrName>fill.type</p:attrName>
                                        </p:attrNameLst>
                                      </p:cBhvr>
                                      <p:to>
                                        <p:strVal val="solid"/>
                                      </p:to>
                                    </p:set>
                                  </p:childTnLst>
                                </p:cTn>
                              </p:par>
                            </p:childTnLst>
                          </p:cTn>
                        </p:par>
                        <p:par>
                          <p:cTn id="24" fill="hold">
                            <p:stCondLst>
                              <p:cond delay="24220"/>
                            </p:stCondLst>
                            <p:childTnLst>
                              <p:par>
                                <p:cTn id="25" presetID="16" presetClass="emph" presetSubtype="0" fill="hold" nodeType="afterEffect">
                                  <p:stCondLst>
                                    <p:cond delay="0"/>
                                  </p:stCondLst>
                                  <p:iterate type="lt">
                                    <p:tmPct val="4000"/>
                                  </p:iterate>
                                  <p:childTnLst>
                                    <p:set>
                                      <p:cBhvr override="childStyle">
                                        <p:cTn id="26" dur="1750" fill="hold"/>
                                        <p:tgtEl>
                                          <p:spTgt spid="3">
                                            <p:txEl>
                                              <p:pRg st="4" end="4"/>
                                            </p:txEl>
                                          </p:spTgt>
                                        </p:tgtEl>
                                        <p:attrNameLst>
                                          <p:attrName>style.color</p:attrName>
                                        </p:attrNameLst>
                                      </p:cBhvr>
                                      <p:to>
                                        <p:clrVal>
                                          <a:srgbClr val="D40606"/>
                                        </p:clrVal>
                                      </p:to>
                                    </p:set>
                                    <p:set>
                                      <p:cBhvr>
                                        <p:cTn id="27" dur="1750" fill="hold"/>
                                        <p:tgtEl>
                                          <p:spTgt spid="3">
                                            <p:txEl>
                                              <p:pRg st="4" end="4"/>
                                            </p:txEl>
                                          </p:spTgt>
                                        </p:tgtEl>
                                        <p:attrNameLst>
                                          <p:attrName>fillcolor</p:attrName>
                                        </p:attrNameLst>
                                      </p:cBhvr>
                                      <p:to>
                                        <p:clrVal>
                                          <a:srgbClr val="D40606"/>
                                        </p:clrVal>
                                      </p:to>
                                    </p:set>
                                    <p:set>
                                      <p:cBhvr>
                                        <p:cTn id="28" dur="1750" fill="hold"/>
                                        <p:tgtEl>
                                          <p:spTgt spid="3">
                                            <p:txEl>
                                              <p:pRg st="4" end="4"/>
                                            </p:txEl>
                                          </p:spTgt>
                                        </p:tgtEl>
                                        <p:attrNameLst>
                                          <p:attrName>fill.type</p:attrName>
                                        </p:attrNameLst>
                                      </p:cBhvr>
                                      <p:to>
                                        <p:strVal val="solid"/>
                                      </p:to>
                                    </p:set>
                                  </p:childTnLst>
                                </p:cTn>
                              </p:par>
                            </p:childTnLst>
                          </p:cTn>
                        </p:par>
                        <p:par>
                          <p:cTn id="29" fill="hold">
                            <p:stCondLst>
                              <p:cond delay="30310"/>
                            </p:stCondLst>
                            <p:childTnLst>
                              <p:par>
                                <p:cTn id="30" presetID="16" presetClass="emph" presetSubtype="0" fill="hold" nodeType="afterEffect">
                                  <p:stCondLst>
                                    <p:cond delay="0"/>
                                  </p:stCondLst>
                                  <p:iterate type="lt">
                                    <p:tmPct val="4000"/>
                                  </p:iterate>
                                  <p:childTnLst>
                                    <p:set>
                                      <p:cBhvr override="childStyle">
                                        <p:cTn id="31" dur="1750" fill="hold"/>
                                        <p:tgtEl>
                                          <p:spTgt spid="3">
                                            <p:txEl>
                                              <p:pRg st="5" end="5"/>
                                            </p:txEl>
                                          </p:spTgt>
                                        </p:tgtEl>
                                        <p:attrNameLst>
                                          <p:attrName>style.color</p:attrName>
                                        </p:attrNameLst>
                                      </p:cBhvr>
                                      <p:to>
                                        <p:clrVal>
                                          <a:srgbClr val="D40606"/>
                                        </p:clrVal>
                                      </p:to>
                                    </p:set>
                                    <p:set>
                                      <p:cBhvr>
                                        <p:cTn id="32" dur="1750" fill="hold"/>
                                        <p:tgtEl>
                                          <p:spTgt spid="3">
                                            <p:txEl>
                                              <p:pRg st="5" end="5"/>
                                            </p:txEl>
                                          </p:spTgt>
                                        </p:tgtEl>
                                        <p:attrNameLst>
                                          <p:attrName>fillcolor</p:attrName>
                                        </p:attrNameLst>
                                      </p:cBhvr>
                                      <p:to>
                                        <p:clrVal>
                                          <a:srgbClr val="D40606"/>
                                        </p:clrVal>
                                      </p:to>
                                    </p:set>
                                    <p:set>
                                      <p:cBhvr>
                                        <p:cTn id="33" dur="1750" fill="hold"/>
                                        <p:tgtEl>
                                          <p:spTgt spid="3">
                                            <p:txEl>
                                              <p:pRg st="5" end="5"/>
                                            </p:txEl>
                                          </p:spTgt>
                                        </p:tgtEl>
                                        <p:attrNameLst>
                                          <p:attrName>fill.type</p:attrName>
                                        </p:attrNameLst>
                                      </p:cBhvr>
                                      <p:to>
                                        <p:strVal val="solid"/>
                                      </p:to>
                                    </p:set>
                                  </p:childTnLst>
                                </p:cTn>
                              </p:par>
                            </p:childTnLst>
                          </p:cTn>
                        </p:par>
                        <p:par>
                          <p:cTn id="34" fill="hold">
                            <p:stCondLst>
                              <p:cond delay="50190"/>
                            </p:stCondLst>
                            <p:childTnLst>
                              <p:par>
                                <p:cTn id="35" presetID="16" presetClass="emph" presetSubtype="0" fill="hold" nodeType="afterEffect">
                                  <p:stCondLst>
                                    <p:cond delay="0"/>
                                  </p:stCondLst>
                                  <p:iterate type="lt">
                                    <p:tmPct val="4000"/>
                                  </p:iterate>
                                  <p:childTnLst>
                                    <p:set>
                                      <p:cBhvr override="childStyle">
                                        <p:cTn id="36" dur="1750" fill="hold"/>
                                        <p:tgtEl>
                                          <p:spTgt spid="3">
                                            <p:txEl>
                                              <p:pRg st="6" end="6"/>
                                            </p:txEl>
                                          </p:spTgt>
                                        </p:tgtEl>
                                        <p:attrNameLst>
                                          <p:attrName>style.color</p:attrName>
                                        </p:attrNameLst>
                                      </p:cBhvr>
                                      <p:to>
                                        <p:clrVal>
                                          <a:srgbClr val="D40606"/>
                                        </p:clrVal>
                                      </p:to>
                                    </p:set>
                                    <p:set>
                                      <p:cBhvr>
                                        <p:cTn id="37" dur="1750" fill="hold"/>
                                        <p:tgtEl>
                                          <p:spTgt spid="3">
                                            <p:txEl>
                                              <p:pRg st="6" end="6"/>
                                            </p:txEl>
                                          </p:spTgt>
                                        </p:tgtEl>
                                        <p:attrNameLst>
                                          <p:attrName>fillcolor</p:attrName>
                                        </p:attrNameLst>
                                      </p:cBhvr>
                                      <p:to>
                                        <p:clrVal>
                                          <a:srgbClr val="D40606"/>
                                        </p:clrVal>
                                      </p:to>
                                    </p:set>
                                    <p:set>
                                      <p:cBhvr>
                                        <p:cTn id="38" dur="1750" fill="hold"/>
                                        <p:tgtEl>
                                          <p:spTgt spid="3">
                                            <p:txEl>
                                              <p:pRg st="6" end="6"/>
                                            </p:txEl>
                                          </p:spTgt>
                                        </p:tgtEl>
                                        <p:attrNameLst>
                                          <p:attrName>fill.type</p:attrName>
                                        </p:attrNameLst>
                                      </p:cBhvr>
                                      <p:to>
                                        <p:strVal val="solid"/>
                                      </p:to>
                                    </p:set>
                                  </p:childTnLst>
                                </p:cTn>
                              </p:par>
                            </p:childTnLst>
                          </p:cTn>
                        </p:par>
                        <p:par>
                          <p:cTn id="39" fill="hold">
                            <p:stCondLst>
                              <p:cond delay="63770"/>
                            </p:stCondLst>
                            <p:childTnLst>
                              <p:par>
                                <p:cTn id="40" presetID="16" presetClass="emph" presetSubtype="0" fill="hold" nodeType="afterEffect">
                                  <p:stCondLst>
                                    <p:cond delay="0"/>
                                  </p:stCondLst>
                                  <p:iterate type="lt">
                                    <p:tmPct val="4000"/>
                                  </p:iterate>
                                  <p:childTnLst>
                                    <p:set>
                                      <p:cBhvr override="childStyle">
                                        <p:cTn id="41" dur="1750" fill="hold"/>
                                        <p:tgtEl>
                                          <p:spTgt spid="3">
                                            <p:txEl>
                                              <p:pRg st="7" end="7"/>
                                            </p:txEl>
                                          </p:spTgt>
                                        </p:tgtEl>
                                        <p:attrNameLst>
                                          <p:attrName>style.color</p:attrName>
                                        </p:attrNameLst>
                                      </p:cBhvr>
                                      <p:to>
                                        <p:clrVal>
                                          <a:srgbClr val="D40606"/>
                                        </p:clrVal>
                                      </p:to>
                                    </p:set>
                                    <p:set>
                                      <p:cBhvr>
                                        <p:cTn id="42" dur="1750" fill="hold"/>
                                        <p:tgtEl>
                                          <p:spTgt spid="3">
                                            <p:txEl>
                                              <p:pRg st="7" end="7"/>
                                            </p:txEl>
                                          </p:spTgt>
                                        </p:tgtEl>
                                        <p:attrNameLst>
                                          <p:attrName>fillcolor</p:attrName>
                                        </p:attrNameLst>
                                      </p:cBhvr>
                                      <p:to>
                                        <p:clrVal>
                                          <a:srgbClr val="D40606"/>
                                        </p:clrVal>
                                      </p:to>
                                    </p:set>
                                    <p:set>
                                      <p:cBhvr>
                                        <p:cTn id="43" dur="1750" fill="hold"/>
                                        <p:tgtEl>
                                          <p:spTgt spid="3">
                                            <p:txEl>
                                              <p:pRg st="7" end="7"/>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fontScale="55000" lnSpcReduction="20000"/>
          </a:bodyPr>
          <a:lstStyle/>
          <a:p>
            <a:r>
              <a:rPr lang="kk-KZ" dirty="0">
                <a:latin typeface="Times New Roman" pitchFamily="18" charset="0"/>
                <a:cs typeface="Times New Roman" pitchFamily="18" charset="0"/>
              </a:rPr>
              <a:t>Корпорациялық табыс салығы салық кезеңi үшiн белгiленген ставканы ауыстырылатын залалдар сомасына азайтылған салық салынатын табысқа жүргiзiлген түзетулердi ескере отырып қолдану жолымен есептеп шығарылады. Салық төлеушiлер белгіленген мерзімде аванстық төлемдердi енгiзу жолымен салық кезеңi iшiнде корпорациялық табыс салығын төлейдi. </a:t>
            </a:r>
            <a:endParaRPr lang="ru-RU" dirty="0">
              <a:latin typeface="Times New Roman" pitchFamily="18" charset="0"/>
              <a:cs typeface="Times New Roman" pitchFamily="18" charset="0"/>
            </a:endParaRPr>
          </a:p>
          <a:p>
            <a:r>
              <a:rPr lang="kk-KZ" dirty="0">
                <a:latin typeface="Times New Roman" pitchFamily="18" charset="0"/>
                <a:cs typeface="Times New Roman" pitchFamily="18" charset="0"/>
              </a:rPr>
              <a:t>Салық кезеңi iшiнде төленетiн корпорациялық табыс салығы бойынша аванстық төлемдер сомаларын салық төлеушi ағымдағы салық кезеңi үшiн корпорациялық табыс салығының болжамды сомасын негiзге ала отырып, бiрақ егер осы бапта өзгеше көзделмесе, өткен салық кезеңi үшiн аванстық төлемдер сомаларының есебiндегi аванстық төлемдердің орташа айлық есептелген сомаларынан кем емес етiп есептеп шығарады. </a:t>
            </a:r>
            <a:endParaRPr lang="ru-RU" dirty="0">
              <a:latin typeface="Times New Roman" pitchFamily="18" charset="0"/>
              <a:cs typeface="Times New Roman" pitchFamily="18" charset="0"/>
            </a:endParaRPr>
          </a:p>
          <a:p>
            <a:pPr marL="0" indent="0">
              <a:buNone/>
            </a:pPr>
            <a:r>
              <a:rPr lang="kk-KZ" dirty="0" smtClean="0">
                <a:latin typeface="Times New Roman" pitchFamily="18" charset="0"/>
                <a:cs typeface="Times New Roman" pitchFamily="18" charset="0"/>
              </a:rPr>
              <a:t>Өткен салық кезеңi үшiн корпорациялық табыс салығы бойынша декларацияда көрсетiлген iс жүзiндегi салық мiндеттемесiнiң сомасы өткен салық кезеңi үшiн аванстық төлемдер сомаларының есебiндегi аванстық төлемдер сомаларынан асып кеткен кезде, салық төлеушi өткен салық кезеңi үшiн корпорациялық табыс салығы бойынша декларацияда көрсетiлген iс жүзiндегі салық мiндеттемесi мөлшерiн негiзге ала отырып, декларация тапсырғаннан кейiнгi кезең үшiн аванстық төлемдер сомаларын есептеуге мiндеттi. </a:t>
            </a:r>
            <a:endParaRPr lang="ru-RU" dirty="0" smtClean="0">
              <a:latin typeface="Times New Roman" pitchFamily="18" charset="0"/>
              <a:cs typeface="Times New Roman" pitchFamily="18" charset="0"/>
            </a:endParaRPr>
          </a:p>
          <a:p>
            <a:r>
              <a:rPr lang="kk-KZ" dirty="0" smtClean="0">
                <a:latin typeface="Times New Roman" pitchFamily="18" charset="0"/>
                <a:cs typeface="Times New Roman" pitchFamily="18" charset="0"/>
              </a:rPr>
              <a:t>Салық төлеушi төлеуге тиiс аванстық төлемдер сомалары салық кезеңi iшiнде тең үлестермен төленедi. </a:t>
            </a:r>
            <a:endParaRPr lang="ru-RU" dirty="0" smtClean="0">
              <a:latin typeface="Times New Roman" pitchFamily="18" charset="0"/>
              <a:cs typeface="Times New Roman" pitchFamily="18" charset="0"/>
            </a:endParaRPr>
          </a:p>
          <a:p>
            <a:r>
              <a:rPr lang="kk-KZ" dirty="0" smtClean="0">
                <a:latin typeface="Times New Roman" pitchFamily="18" charset="0"/>
                <a:cs typeface="Times New Roman" pitchFamily="18" charset="0"/>
              </a:rPr>
              <a:t>Салық төлеушi корпорациялық табыс салығы бойынша декларация тапсырғанға дейiнгi кезең iшiнде төленуге тиiс аванстық төлемдер сомаларының есебiн жасап, есептi салық кезеңiнің 20 қаңтарына дейiн салық төлеушiнiң тiркелген орны бойынша салық органына табыс етедi. </a:t>
            </a:r>
            <a:endParaRPr lang="ru-RU" dirty="0" smtClean="0">
              <a:latin typeface="Times New Roman" pitchFamily="18" charset="0"/>
              <a:cs typeface="Times New Roman" pitchFamily="18" charset="0"/>
            </a:endParaRPr>
          </a:p>
        </p:txBody>
      </p:sp>
      <p:sp>
        <p:nvSpPr>
          <p:cNvPr id="2" name="Заголовок 1"/>
          <p:cNvSpPr>
            <a:spLocks noGrp="1"/>
          </p:cNvSpPr>
          <p:nvPr>
            <p:ph type="title"/>
          </p:nvPr>
        </p:nvSpPr>
        <p:spPr>
          <a:xfrm>
            <a:off x="457200" y="404664"/>
            <a:ext cx="8229600" cy="1440160"/>
          </a:xfrm>
        </p:spPr>
        <p:txBody>
          <a:bodyPr>
            <a:noAutofit/>
          </a:bodyPr>
          <a:lstStyle/>
          <a:p>
            <a:pPr algn="ctr"/>
            <a:r>
              <a:rPr lang="kk-KZ" sz="3200" b="1" dirty="0" smtClean="0"/>
              <a:t>Корпорациялық </a:t>
            </a:r>
            <a:r>
              <a:rPr lang="kk-KZ" sz="3200" b="1" dirty="0"/>
              <a:t>табыс салығын есептеу мен </a:t>
            </a:r>
            <a:r>
              <a:rPr lang="kk-KZ" sz="3200" b="1" dirty="0" smtClean="0"/>
              <a:t>   төлеу </a:t>
            </a:r>
            <a:r>
              <a:rPr lang="kk-KZ" sz="3200" b="1" dirty="0"/>
              <a:t>тәртібі </a:t>
            </a:r>
            <a:r>
              <a:rPr lang="ru-RU" sz="3200" dirty="0"/>
              <a:t/>
            </a:r>
            <a:br>
              <a:rPr lang="ru-RU" sz="3200" dirty="0"/>
            </a:br>
            <a:endParaRPr lang="ru-RU" sz="3200" dirty="0"/>
          </a:p>
        </p:txBody>
      </p:sp>
      <p:pic>
        <p:nvPicPr>
          <p:cNvPr id="4" name="Picture 27" descr="78ce56ae5fa75ac85e3ab5e321d88a9d">
            <a:hlinkClick r:id="rId2"/>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7235825" y="5734050"/>
            <a:ext cx="1409700" cy="5905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31975667"/>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mph" presetSubtype="0" fill="hold" nodeType="withEffect">
                                  <p:stCondLst>
                                    <p:cond delay="250"/>
                                  </p:stCondLst>
                                  <p:iterate type="lt">
                                    <p:tmPct val="4000"/>
                                  </p:iterate>
                                  <p:childTnLst>
                                    <p:set>
                                      <p:cBhvr override="childStyle">
                                        <p:cTn id="6" dur="1750" fill="hold"/>
                                        <p:tgtEl>
                                          <p:spTgt spid="3">
                                            <p:txEl>
                                              <p:pRg st="0" end="0"/>
                                            </p:txEl>
                                          </p:spTgt>
                                        </p:tgtEl>
                                        <p:attrNameLst>
                                          <p:attrName>style.color</p:attrName>
                                        </p:attrNameLst>
                                      </p:cBhvr>
                                      <p:to>
                                        <p:clrVal>
                                          <a:srgbClr val="D40606"/>
                                        </p:clrVal>
                                      </p:to>
                                    </p:set>
                                    <p:set>
                                      <p:cBhvr>
                                        <p:cTn id="7" dur="1750" fill="hold"/>
                                        <p:tgtEl>
                                          <p:spTgt spid="3">
                                            <p:txEl>
                                              <p:pRg st="0" end="0"/>
                                            </p:txEl>
                                          </p:spTgt>
                                        </p:tgtEl>
                                        <p:attrNameLst>
                                          <p:attrName>fillcolor</p:attrName>
                                        </p:attrNameLst>
                                      </p:cBhvr>
                                      <p:to>
                                        <p:clrVal>
                                          <a:srgbClr val="D40606"/>
                                        </p:clrVal>
                                      </p:to>
                                    </p:set>
                                    <p:set>
                                      <p:cBhvr>
                                        <p:cTn id="8" dur="1750" fill="hold"/>
                                        <p:tgtEl>
                                          <p:spTgt spid="3">
                                            <p:txEl>
                                              <p:pRg st="0" end="0"/>
                                            </p:txEl>
                                          </p:spTgt>
                                        </p:tgtEl>
                                        <p:attrNameLst>
                                          <p:attrName>fill.type</p:attrName>
                                        </p:attrNameLst>
                                      </p:cBhvr>
                                      <p:to>
                                        <p:strVal val="solid"/>
                                      </p:to>
                                    </p:set>
                                  </p:childTnLst>
                                </p:cTn>
                              </p:par>
                            </p:childTnLst>
                          </p:cTn>
                        </p:par>
                        <p:par>
                          <p:cTn id="9" fill="hold">
                            <p:stCondLst>
                              <p:cond delay="22860"/>
                            </p:stCondLst>
                            <p:childTnLst>
                              <p:par>
                                <p:cTn id="10" presetID="16" presetClass="emph" presetSubtype="0" fill="hold" nodeType="afterEffect">
                                  <p:stCondLst>
                                    <p:cond delay="250"/>
                                  </p:stCondLst>
                                  <p:iterate type="lt">
                                    <p:tmPct val="4000"/>
                                  </p:iterate>
                                  <p:childTnLst>
                                    <p:set>
                                      <p:cBhvr override="childStyle">
                                        <p:cTn id="11" dur="1750" fill="hold"/>
                                        <p:tgtEl>
                                          <p:spTgt spid="3">
                                            <p:txEl>
                                              <p:pRg st="1" end="1"/>
                                            </p:txEl>
                                          </p:spTgt>
                                        </p:tgtEl>
                                        <p:attrNameLst>
                                          <p:attrName>style.color</p:attrName>
                                        </p:attrNameLst>
                                      </p:cBhvr>
                                      <p:to>
                                        <p:clrVal>
                                          <a:srgbClr val="D40606"/>
                                        </p:clrVal>
                                      </p:to>
                                    </p:set>
                                    <p:set>
                                      <p:cBhvr>
                                        <p:cTn id="12" dur="1750" fill="hold"/>
                                        <p:tgtEl>
                                          <p:spTgt spid="3">
                                            <p:txEl>
                                              <p:pRg st="1" end="1"/>
                                            </p:txEl>
                                          </p:spTgt>
                                        </p:tgtEl>
                                        <p:attrNameLst>
                                          <p:attrName>fillcolor</p:attrName>
                                        </p:attrNameLst>
                                      </p:cBhvr>
                                      <p:to>
                                        <p:clrVal>
                                          <a:srgbClr val="D40606"/>
                                        </p:clrVal>
                                      </p:to>
                                    </p:set>
                                    <p:set>
                                      <p:cBhvr>
                                        <p:cTn id="13" dur="1750" fill="hold"/>
                                        <p:tgtEl>
                                          <p:spTgt spid="3">
                                            <p:txEl>
                                              <p:pRg st="1" end="1"/>
                                            </p:txEl>
                                          </p:spTgt>
                                        </p:tgtEl>
                                        <p:attrNameLst>
                                          <p:attrName>fill.type</p:attrName>
                                        </p:attrNameLst>
                                      </p:cBhvr>
                                      <p:to>
                                        <p:strVal val="solid"/>
                                      </p:to>
                                    </p:set>
                                  </p:childTnLst>
                                </p:cTn>
                              </p:par>
                            </p:childTnLst>
                          </p:cTn>
                        </p:par>
                        <p:par>
                          <p:cTn id="14" fill="hold">
                            <p:stCondLst>
                              <p:cond delay="48940"/>
                            </p:stCondLst>
                            <p:childTnLst>
                              <p:par>
                                <p:cTn id="15" presetID="16" presetClass="emph" presetSubtype="0" fill="hold" nodeType="afterEffect">
                                  <p:stCondLst>
                                    <p:cond delay="250"/>
                                  </p:stCondLst>
                                  <p:iterate type="lt">
                                    <p:tmPct val="4000"/>
                                  </p:iterate>
                                  <p:childTnLst>
                                    <p:set>
                                      <p:cBhvr override="childStyle">
                                        <p:cTn id="16" dur="1750" fill="hold"/>
                                        <p:tgtEl>
                                          <p:spTgt spid="3">
                                            <p:txEl>
                                              <p:pRg st="2" end="2"/>
                                            </p:txEl>
                                          </p:spTgt>
                                        </p:tgtEl>
                                        <p:attrNameLst>
                                          <p:attrName>style.color</p:attrName>
                                        </p:attrNameLst>
                                      </p:cBhvr>
                                      <p:to>
                                        <p:clrVal>
                                          <a:srgbClr val="D40606"/>
                                        </p:clrVal>
                                      </p:to>
                                    </p:set>
                                    <p:set>
                                      <p:cBhvr>
                                        <p:cTn id="17" dur="1750" fill="hold"/>
                                        <p:tgtEl>
                                          <p:spTgt spid="3">
                                            <p:txEl>
                                              <p:pRg st="2" end="2"/>
                                            </p:txEl>
                                          </p:spTgt>
                                        </p:tgtEl>
                                        <p:attrNameLst>
                                          <p:attrName>fillcolor</p:attrName>
                                        </p:attrNameLst>
                                      </p:cBhvr>
                                      <p:to>
                                        <p:clrVal>
                                          <a:srgbClr val="D40606"/>
                                        </p:clrVal>
                                      </p:to>
                                    </p:set>
                                    <p:set>
                                      <p:cBhvr>
                                        <p:cTn id="18" dur="1750" fill="hold"/>
                                        <p:tgtEl>
                                          <p:spTgt spid="3">
                                            <p:txEl>
                                              <p:pRg st="2" end="2"/>
                                            </p:txEl>
                                          </p:spTgt>
                                        </p:tgtEl>
                                        <p:attrNameLst>
                                          <p:attrName>fill.type</p:attrName>
                                        </p:attrNameLst>
                                      </p:cBhvr>
                                      <p:to>
                                        <p:strVal val="solid"/>
                                      </p:to>
                                    </p:set>
                                  </p:childTnLst>
                                </p:cTn>
                              </p:par>
                            </p:childTnLst>
                          </p:cTn>
                        </p:par>
                        <p:par>
                          <p:cTn id="19" fill="hold">
                            <p:stCondLst>
                              <p:cond delay="81040"/>
                            </p:stCondLst>
                            <p:childTnLst>
                              <p:par>
                                <p:cTn id="20" presetID="16" presetClass="emph" presetSubtype="0" fill="hold" nodeType="afterEffect">
                                  <p:stCondLst>
                                    <p:cond delay="250"/>
                                  </p:stCondLst>
                                  <p:iterate type="lt">
                                    <p:tmPct val="4000"/>
                                  </p:iterate>
                                  <p:childTnLst>
                                    <p:set>
                                      <p:cBhvr override="childStyle">
                                        <p:cTn id="21" dur="1750" fill="hold"/>
                                        <p:tgtEl>
                                          <p:spTgt spid="3">
                                            <p:txEl>
                                              <p:pRg st="3" end="3"/>
                                            </p:txEl>
                                          </p:spTgt>
                                        </p:tgtEl>
                                        <p:attrNameLst>
                                          <p:attrName>style.color</p:attrName>
                                        </p:attrNameLst>
                                      </p:cBhvr>
                                      <p:to>
                                        <p:clrVal>
                                          <a:srgbClr val="D40606"/>
                                        </p:clrVal>
                                      </p:to>
                                    </p:set>
                                    <p:set>
                                      <p:cBhvr>
                                        <p:cTn id="22" dur="1750" fill="hold"/>
                                        <p:tgtEl>
                                          <p:spTgt spid="3">
                                            <p:txEl>
                                              <p:pRg st="3" end="3"/>
                                            </p:txEl>
                                          </p:spTgt>
                                        </p:tgtEl>
                                        <p:attrNameLst>
                                          <p:attrName>fillcolor</p:attrName>
                                        </p:attrNameLst>
                                      </p:cBhvr>
                                      <p:to>
                                        <p:clrVal>
                                          <a:srgbClr val="D40606"/>
                                        </p:clrVal>
                                      </p:to>
                                    </p:set>
                                    <p:set>
                                      <p:cBhvr>
                                        <p:cTn id="23" dur="1750" fill="hold"/>
                                        <p:tgtEl>
                                          <p:spTgt spid="3">
                                            <p:txEl>
                                              <p:pRg st="3" end="3"/>
                                            </p:txEl>
                                          </p:spTgt>
                                        </p:tgtEl>
                                        <p:attrNameLst>
                                          <p:attrName>fill.type</p:attrName>
                                        </p:attrNameLst>
                                      </p:cBhvr>
                                      <p:to>
                                        <p:strVal val="solid"/>
                                      </p:to>
                                    </p:set>
                                  </p:childTnLst>
                                </p:cTn>
                              </p:par>
                            </p:childTnLst>
                          </p:cTn>
                        </p:par>
                        <p:par>
                          <p:cTn id="24" fill="hold">
                            <p:stCondLst>
                              <p:cond delay="88990"/>
                            </p:stCondLst>
                            <p:childTnLst>
                              <p:par>
                                <p:cTn id="25" presetID="16" presetClass="emph" presetSubtype="0" fill="hold" nodeType="afterEffect">
                                  <p:stCondLst>
                                    <p:cond delay="250"/>
                                  </p:stCondLst>
                                  <p:iterate type="lt">
                                    <p:tmPct val="4000"/>
                                  </p:iterate>
                                  <p:childTnLst>
                                    <p:set>
                                      <p:cBhvr override="childStyle">
                                        <p:cTn id="26" dur="1750" fill="hold"/>
                                        <p:tgtEl>
                                          <p:spTgt spid="3">
                                            <p:txEl>
                                              <p:pRg st="4" end="4"/>
                                            </p:txEl>
                                          </p:spTgt>
                                        </p:tgtEl>
                                        <p:attrNameLst>
                                          <p:attrName>style.color</p:attrName>
                                        </p:attrNameLst>
                                      </p:cBhvr>
                                      <p:to>
                                        <p:clrVal>
                                          <a:srgbClr val="D40606"/>
                                        </p:clrVal>
                                      </p:to>
                                    </p:set>
                                    <p:set>
                                      <p:cBhvr>
                                        <p:cTn id="27" dur="1750" fill="hold"/>
                                        <p:tgtEl>
                                          <p:spTgt spid="3">
                                            <p:txEl>
                                              <p:pRg st="4" end="4"/>
                                            </p:txEl>
                                          </p:spTgt>
                                        </p:tgtEl>
                                        <p:attrNameLst>
                                          <p:attrName>fillcolor</p:attrName>
                                        </p:attrNameLst>
                                      </p:cBhvr>
                                      <p:to>
                                        <p:clrVal>
                                          <a:srgbClr val="D40606"/>
                                        </p:clrVal>
                                      </p:to>
                                    </p:set>
                                    <p:set>
                                      <p:cBhvr>
                                        <p:cTn id="28" dur="1750" fill="hold"/>
                                        <p:tgtEl>
                                          <p:spTgt spid="3">
                                            <p:txEl>
                                              <p:pRg st="4" end="4"/>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908720"/>
            <a:ext cx="8229600" cy="5415880"/>
          </a:xfrm>
        </p:spPr>
        <p:txBody>
          <a:bodyPr>
            <a:normAutofit fontScale="62500" lnSpcReduction="20000"/>
          </a:bodyPr>
          <a:lstStyle/>
          <a:p>
            <a:r>
              <a:rPr lang="kk-KZ" dirty="0">
                <a:latin typeface="Times New Roman" pitchFamily="18" charset="0"/>
                <a:cs typeface="Times New Roman" pitchFamily="18" charset="0"/>
              </a:rPr>
              <a:t>Корпорациялық табыс салығы бойынша декларация тапсырылғаннан кейiн төленуге тиiс аванстық төлемдер сомаларының есебiн салық төлеушi декларацияны тапсырған күннен бастап жиырма жұмыс күнi iшiнде, бірақ есептік салық кезеңінің 20 сәуірінен кешіктірмей табыс етедi. </a:t>
            </a:r>
            <a:endParaRPr lang="ru-RU" dirty="0">
              <a:latin typeface="Times New Roman" pitchFamily="18" charset="0"/>
              <a:cs typeface="Times New Roman" pitchFamily="18" charset="0"/>
            </a:endParaRPr>
          </a:p>
          <a:p>
            <a:r>
              <a:rPr lang="kk-KZ" dirty="0">
                <a:latin typeface="Times New Roman" pitchFamily="18" charset="0"/>
                <a:cs typeface="Times New Roman" pitchFamily="18" charset="0"/>
              </a:rPr>
              <a:t>Салық кезеңiнiң қорытындысы бойынша залал шеккен немесе салық салынатын табысы жоқ салық төлеушiлер корпорациялық табыс салығы бойынша декларация тапсырған күннен бастап жиырма жұмыс күні ішінде, сондай-ақ жаңадан құрылған салық төлеушілер құрылған күннен бастап жиырма жұмыс күнi iшiнде салық кезеңi iшiнде төленуге тиiс аванстық төлемдердiң болжамды сомасының есебiн салық органына табыс етуге мiндеттi. </a:t>
            </a:r>
            <a:endParaRPr lang="ru-RU" dirty="0">
              <a:latin typeface="Times New Roman" pitchFamily="18" charset="0"/>
              <a:cs typeface="Times New Roman" pitchFamily="18" charset="0"/>
            </a:endParaRPr>
          </a:p>
          <a:p>
            <a:r>
              <a:rPr lang="kk-KZ" dirty="0">
                <a:latin typeface="Times New Roman" pitchFamily="18" charset="0"/>
                <a:cs typeface="Times New Roman" pitchFamily="18" charset="0"/>
              </a:rPr>
              <a:t>Салық төлеушi салық кезеңi iшiнде, өткен салық кезеңi үшiн декларация тапсырғанға дейiн төленуге тиiс аванстық төлемдердiң сомаларын қоспағанда, түзетудің себептерiн жазбаша негiздей отырып, салық кезеңiнiң алдағы айлары үшiн аванстық төлемдер сомаларының түзетiлген есебiн беруге құқылы.</a:t>
            </a:r>
            <a:endParaRPr lang="ru-RU" dirty="0">
              <a:latin typeface="Times New Roman" pitchFamily="18" charset="0"/>
              <a:cs typeface="Times New Roman" pitchFamily="18" charset="0"/>
            </a:endParaRPr>
          </a:p>
          <a:p>
            <a:r>
              <a:rPr lang="kk-KZ" dirty="0" smtClean="0">
                <a:latin typeface="Times New Roman" pitchFamily="18" charset="0"/>
                <a:cs typeface="Times New Roman" pitchFamily="18" charset="0"/>
              </a:rPr>
              <a:t>Салық төлеушiлер корпорациялық табыс салығын төлеудi өзiнiң тұрып жатқан орны бойынша жүзеге асырады. </a:t>
            </a:r>
            <a:endParaRPr lang="ru-RU" dirty="0">
              <a:latin typeface="Times New Roman" pitchFamily="18" charset="0"/>
              <a:cs typeface="Times New Roman" pitchFamily="18" charset="0"/>
            </a:endParaRPr>
          </a:p>
          <a:p>
            <a:r>
              <a:rPr lang="kk-KZ" dirty="0" smtClean="0">
                <a:latin typeface="Times New Roman" pitchFamily="18" charset="0"/>
                <a:cs typeface="Times New Roman" pitchFamily="18" charset="0"/>
              </a:rPr>
              <a:t>Салық төлеушiлер корпорациялық табыс салығы бойынша аванстық төлемдердi бюджетке белгiленген салық кезеңi iшiнде, анықталған мөлшерде ағымдағы айдың 20-сынан кешiктiрмей ай сайын төлеп тұруға мiндеттi. </a:t>
            </a:r>
            <a:endParaRPr lang="ru-RU" dirty="0" smtClean="0">
              <a:latin typeface="Times New Roman" pitchFamily="18" charset="0"/>
              <a:cs typeface="Times New Roman" pitchFamily="18" charset="0"/>
            </a:endParaRPr>
          </a:p>
          <a:p>
            <a:r>
              <a:rPr lang="kk-KZ" dirty="0" smtClean="0">
                <a:latin typeface="Times New Roman" pitchFamily="18" charset="0"/>
                <a:cs typeface="Times New Roman" pitchFamily="18" charset="0"/>
              </a:rPr>
              <a:t>Салық кезеңi iшiнде енгiзiлген аванстық төлемдер сомалары салық кезеңi үшiн корпорациялық табыс салығы жөнiндегi декларация бойынша есептеп шығарылған корпорациялық табыс салығын төлеу есебiне жатқызылады. </a:t>
            </a:r>
            <a:endParaRPr lang="ru-RU" dirty="0" smtClean="0">
              <a:latin typeface="Times New Roman" pitchFamily="18" charset="0"/>
              <a:cs typeface="Times New Roman" pitchFamily="18" charset="0"/>
            </a:endParaRPr>
          </a:p>
          <a:p>
            <a:r>
              <a:rPr lang="kk-KZ" dirty="0" smtClean="0">
                <a:latin typeface="Times New Roman" pitchFamily="18" charset="0"/>
                <a:cs typeface="Times New Roman" pitchFamily="18" charset="0"/>
              </a:rPr>
              <a:t>Салық төлеушi салық кезеңiнің қорытындысы бойынша корпорациялық табыс салығы бойынша түпкiлiктi есеп айырысуды (төлемдi) декларация тапсыру үшiн белгiленген мерзiмнен кейiн он жұмыс күнiнен кешiктiрмей жүзеге асырады.</a:t>
            </a:r>
            <a:endParaRPr lang="ru-RU" dirty="0" smtClean="0">
              <a:latin typeface="Times New Roman" pitchFamily="18" charset="0"/>
              <a:cs typeface="Times New Roman" pitchFamily="18" charset="0"/>
            </a:endParaRPr>
          </a:p>
          <a:p>
            <a:r>
              <a:rPr lang="kk-KZ" dirty="0" smtClean="0">
                <a:latin typeface="Times New Roman" pitchFamily="18" charset="0"/>
                <a:cs typeface="Times New Roman" pitchFamily="18" charset="0"/>
              </a:rPr>
              <a:t>Күнтiзбелiк жыл корпорациялық табыс салығы үшiн салық кезеңi болып табылады. </a:t>
            </a:r>
            <a:endParaRPr lang="ru-RU" dirty="0" smtClean="0">
              <a:latin typeface="Times New Roman" pitchFamily="18" charset="0"/>
              <a:cs typeface="Times New Roman" pitchFamily="18" charset="0"/>
            </a:endParaRPr>
          </a:p>
        </p:txBody>
      </p:sp>
      <p:pic>
        <p:nvPicPr>
          <p:cNvPr id="4" name="Picture 27" descr="78ce56ae5fa75ac85e3ab5e321d88a9d">
            <a:hlinkClick r:id="rId2"/>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7235825" y="5734050"/>
            <a:ext cx="1409700" cy="5905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23682850"/>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mph" presetSubtype="0" fill="hold" nodeType="withEffect">
                                  <p:stCondLst>
                                    <p:cond delay="0"/>
                                  </p:stCondLst>
                                  <p:iterate type="lt">
                                    <p:tmPct val="4000"/>
                                  </p:iterate>
                                  <p:childTnLst>
                                    <p:set>
                                      <p:cBhvr override="childStyle">
                                        <p:cTn id="6" dur="1750" fill="hold"/>
                                        <p:tgtEl>
                                          <p:spTgt spid="3">
                                            <p:txEl>
                                              <p:pRg st="0" end="0"/>
                                            </p:txEl>
                                          </p:spTgt>
                                        </p:tgtEl>
                                        <p:attrNameLst>
                                          <p:attrName>style.color</p:attrName>
                                        </p:attrNameLst>
                                      </p:cBhvr>
                                      <p:to>
                                        <p:clrVal>
                                          <a:srgbClr val="D40606"/>
                                        </p:clrVal>
                                      </p:to>
                                    </p:set>
                                    <p:set>
                                      <p:cBhvr>
                                        <p:cTn id="7" dur="1750" fill="hold"/>
                                        <p:tgtEl>
                                          <p:spTgt spid="3">
                                            <p:txEl>
                                              <p:pRg st="0" end="0"/>
                                            </p:txEl>
                                          </p:spTgt>
                                        </p:tgtEl>
                                        <p:attrNameLst>
                                          <p:attrName>fillcolor</p:attrName>
                                        </p:attrNameLst>
                                      </p:cBhvr>
                                      <p:to>
                                        <p:clrVal>
                                          <a:srgbClr val="D40606"/>
                                        </p:clrVal>
                                      </p:to>
                                    </p:set>
                                    <p:set>
                                      <p:cBhvr>
                                        <p:cTn id="8" dur="1750" fill="hold"/>
                                        <p:tgtEl>
                                          <p:spTgt spid="3">
                                            <p:txEl>
                                              <p:pRg st="0" end="0"/>
                                            </p:txEl>
                                          </p:spTgt>
                                        </p:tgtEl>
                                        <p:attrNameLst>
                                          <p:attrName>fill.type</p:attrName>
                                        </p:attrNameLst>
                                      </p:cBhvr>
                                      <p:to>
                                        <p:strVal val="solid"/>
                                      </p:to>
                                    </p:set>
                                  </p:childTnLst>
                                </p:cTn>
                              </p:par>
                            </p:childTnLst>
                          </p:cTn>
                        </p:par>
                        <p:par>
                          <p:cTn id="9" fill="hold">
                            <p:stCondLst>
                              <p:cond delay="17850"/>
                            </p:stCondLst>
                            <p:childTnLst>
                              <p:par>
                                <p:cTn id="10" presetID="16" presetClass="emph" presetSubtype="0" fill="hold" nodeType="afterEffect">
                                  <p:stCondLst>
                                    <p:cond delay="0"/>
                                  </p:stCondLst>
                                  <p:iterate type="lt">
                                    <p:tmPct val="4000"/>
                                  </p:iterate>
                                  <p:childTnLst>
                                    <p:set>
                                      <p:cBhvr override="childStyle">
                                        <p:cTn id="11" dur="1750" fill="hold"/>
                                        <p:tgtEl>
                                          <p:spTgt spid="3">
                                            <p:txEl>
                                              <p:pRg st="1" end="1"/>
                                            </p:txEl>
                                          </p:spTgt>
                                        </p:tgtEl>
                                        <p:attrNameLst>
                                          <p:attrName>style.color</p:attrName>
                                        </p:attrNameLst>
                                      </p:cBhvr>
                                      <p:to>
                                        <p:clrVal>
                                          <a:srgbClr val="D40606"/>
                                        </p:clrVal>
                                      </p:to>
                                    </p:set>
                                    <p:set>
                                      <p:cBhvr>
                                        <p:cTn id="12" dur="1750" fill="hold"/>
                                        <p:tgtEl>
                                          <p:spTgt spid="3">
                                            <p:txEl>
                                              <p:pRg st="1" end="1"/>
                                            </p:txEl>
                                          </p:spTgt>
                                        </p:tgtEl>
                                        <p:attrNameLst>
                                          <p:attrName>fillcolor</p:attrName>
                                        </p:attrNameLst>
                                      </p:cBhvr>
                                      <p:to>
                                        <p:clrVal>
                                          <a:srgbClr val="D40606"/>
                                        </p:clrVal>
                                      </p:to>
                                    </p:set>
                                    <p:set>
                                      <p:cBhvr>
                                        <p:cTn id="13" dur="1750" fill="hold"/>
                                        <p:tgtEl>
                                          <p:spTgt spid="3">
                                            <p:txEl>
                                              <p:pRg st="1" end="1"/>
                                            </p:txEl>
                                          </p:spTgt>
                                        </p:tgtEl>
                                        <p:attrNameLst>
                                          <p:attrName>fill.type</p:attrName>
                                        </p:attrNameLst>
                                      </p:cBhvr>
                                      <p:to>
                                        <p:strVal val="solid"/>
                                      </p:to>
                                    </p:set>
                                  </p:childTnLst>
                                </p:cTn>
                              </p:par>
                            </p:childTnLst>
                          </p:cTn>
                        </p:par>
                        <p:par>
                          <p:cTn id="14" fill="hold">
                            <p:stCondLst>
                              <p:cond delay="44310"/>
                            </p:stCondLst>
                            <p:childTnLst>
                              <p:par>
                                <p:cTn id="15" presetID="16" presetClass="emph" presetSubtype="0" fill="hold" nodeType="afterEffect">
                                  <p:stCondLst>
                                    <p:cond delay="0"/>
                                  </p:stCondLst>
                                  <p:iterate type="lt">
                                    <p:tmPct val="4000"/>
                                  </p:iterate>
                                  <p:childTnLst>
                                    <p:set>
                                      <p:cBhvr override="childStyle">
                                        <p:cTn id="16" dur="1750" fill="hold"/>
                                        <p:tgtEl>
                                          <p:spTgt spid="3">
                                            <p:txEl>
                                              <p:pRg st="2" end="2"/>
                                            </p:txEl>
                                          </p:spTgt>
                                        </p:tgtEl>
                                        <p:attrNameLst>
                                          <p:attrName>style.color</p:attrName>
                                        </p:attrNameLst>
                                      </p:cBhvr>
                                      <p:to>
                                        <p:clrVal>
                                          <a:srgbClr val="D40606"/>
                                        </p:clrVal>
                                      </p:to>
                                    </p:set>
                                    <p:set>
                                      <p:cBhvr>
                                        <p:cTn id="17" dur="1750" fill="hold"/>
                                        <p:tgtEl>
                                          <p:spTgt spid="3">
                                            <p:txEl>
                                              <p:pRg st="2" end="2"/>
                                            </p:txEl>
                                          </p:spTgt>
                                        </p:tgtEl>
                                        <p:attrNameLst>
                                          <p:attrName>fillcolor</p:attrName>
                                        </p:attrNameLst>
                                      </p:cBhvr>
                                      <p:to>
                                        <p:clrVal>
                                          <a:srgbClr val="D40606"/>
                                        </p:clrVal>
                                      </p:to>
                                    </p:set>
                                    <p:set>
                                      <p:cBhvr>
                                        <p:cTn id="18" dur="1750" fill="hold"/>
                                        <p:tgtEl>
                                          <p:spTgt spid="3">
                                            <p:txEl>
                                              <p:pRg st="2" end="2"/>
                                            </p:txEl>
                                          </p:spTgt>
                                        </p:tgtEl>
                                        <p:attrNameLst>
                                          <p:attrName>fill.type</p:attrName>
                                        </p:attrNameLst>
                                      </p:cBhvr>
                                      <p:to>
                                        <p:strVal val="solid"/>
                                      </p:to>
                                    </p:set>
                                  </p:childTnLst>
                                </p:cTn>
                              </p:par>
                            </p:childTnLst>
                          </p:cTn>
                        </p:par>
                        <p:par>
                          <p:cTn id="19" fill="hold">
                            <p:stCondLst>
                              <p:cond delay="63770"/>
                            </p:stCondLst>
                            <p:childTnLst>
                              <p:par>
                                <p:cTn id="20" presetID="16" presetClass="emph" presetSubtype="0" fill="hold" nodeType="afterEffect">
                                  <p:stCondLst>
                                    <p:cond delay="0"/>
                                  </p:stCondLst>
                                  <p:iterate type="lt">
                                    <p:tmPct val="4000"/>
                                  </p:iterate>
                                  <p:childTnLst>
                                    <p:set>
                                      <p:cBhvr override="childStyle">
                                        <p:cTn id="21" dur="1750" fill="hold"/>
                                        <p:tgtEl>
                                          <p:spTgt spid="3">
                                            <p:txEl>
                                              <p:pRg st="3" end="3"/>
                                            </p:txEl>
                                          </p:spTgt>
                                        </p:tgtEl>
                                        <p:attrNameLst>
                                          <p:attrName>style.color</p:attrName>
                                        </p:attrNameLst>
                                      </p:cBhvr>
                                      <p:to>
                                        <p:clrVal>
                                          <a:srgbClr val="D40606"/>
                                        </p:clrVal>
                                      </p:to>
                                    </p:set>
                                    <p:set>
                                      <p:cBhvr>
                                        <p:cTn id="22" dur="1750" fill="hold"/>
                                        <p:tgtEl>
                                          <p:spTgt spid="3">
                                            <p:txEl>
                                              <p:pRg st="3" end="3"/>
                                            </p:txEl>
                                          </p:spTgt>
                                        </p:tgtEl>
                                        <p:attrNameLst>
                                          <p:attrName>fillcolor</p:attrName>
                                        </p:attrNameLst>
                                      </p:cBhvr>
                                      <p:to>
                                        <p:clrVal>
                                          <a:srgbClr val="D40606"/>
                                        </p:clrVal>
                                      </p:to>
                                    </p:set>
                                    <p:set>
                                      <p:cBhvr>
                                        <p:cTn id="23" dur="1750" fill="hold"/>
                                        <p:tgtEl>
                                          <p:spTgt spid="3">
                                            <p:txEl>
                                              <p:pRg st="3" end="3"/>
                                            </p:txEl>
                                          </p:spTgt>
                                        </p:tgtEl>
                                        <p:attrNameLst>
                                          <p:attrName>fill.type</p:attrName>
                                        </p:attrNameLst>
                                      </p:cBhvr>
                                      <p:to>
                                        <p:strVal val="solid"/>
                                      </p:to>
                                    </p:set>
                                  </p:childTnLst>
                                </p:cTn>
                              </p:par>
                            </p:childTnLst>
                          </p:cTn>
                        </p:par>
                        <p:par>
                          <p:cTn id="24" fill="hold">
                            <p:stCondLst>
                              <p:cond delay="71680"/>
                            </p:stCondLst>
                            <p:childTnLst>
                              <p:par>
                                <p:cTn id="25" presetID="16" presetClass="emph" presetSubtype="0" fill="hold" nodeType="afterEffect">
                                  <p:stCondLst>
                                    <p:cond delay="0"/>
                                  </p:stCondLst>
                                  <p:iterate type="lt">
                                    <p:tmPct val="4000"/>
                                  </p:iterate>
                                  <p:childTnLst>
                                    <p:set>
                                      <p:cBhvr override="childStyle">
                                        <p:cTn id="26" dur="1750" fill="hold"/>
                                        <p:tgtEl>
                                          <p:spTgt spid="3">
                                            <p:txEl>
                                              <p:pRg st="4" end="4"/>
                                            </p:txEl>
                                          </p:spTgt>
                                        </p:tgtEl>
                                        <p:attrNameLst>
                                          <p:attrName>style.color</p:attrName>
                                        </p:attrNameLst>
                                      </p:cBhvr>
                                      <p:to>
                                        <p:clrVal>
                                          <a:srgbClr val="D40606"/>
                                        </p:clrVal>
                                      </p:to>
                                    </p:set>
                                    <p:set>
                                      <p:cBhvr>
                                        <p:cTn id="27" dur="1750" fill="hold"/>
                                        <p:tgtEl>
                                          <p:spTgt spid="3">
                                            <p:txEl>
                                              <p:pRg st="4" end="4"/>
                                            </p:txEl>
                                          </p:spTgt>
                                        </p:tgtEl>
                                        <p:attrNameLst>
                                          <p:attrName>fillcolor</p:attrName>
                                        </p:attrNameLst>
                                      </p:cBhvr>
                                      <p:to>
                                        <p:clrVal>
                                          <a:srgbClr val="D40606"/>
                                        </p:clrVal>
                                      </p:to>
                                    </p:set>
                                    <p:set>
                                      <p:cBhvr>
                                        <p:cTn id="28" dur="1750" fill="hold"/>
                                        <p:tgtEl>
                                          <p:spTgt spid="3">
                                            <p:txEl>
                                              <p:pRg st="4" end="4"/>
                                            </p:txEl>
                                          </p:spTgt>
                                        </p:tgtEl>
                                        <p:attrNameLst>
                                          <p:attrName>fill.type</p:attrName>
                                        </p:attrNameLst>
                                      </p:cBhvr>
                                      <p:to>
                                        <p:strVal val="solid"/>
                                      </p:to>
                                    </p:set>
                                  </p:childTnLst>
                                </p:cTn>
                              </p:par>
                            </p:childTnLst>
                          </p:cTn>
                        </p:par>
                        <p:par>
                          <p:cTn id="29" fill="hold">
                            <p:stCondLst>
                              <p:cond delay="85820"/>
                            </p:stCondLst>
                            <p:childTnLst>
                              <p:par>
                                <p:cTn id="30" presetID="16" presetClass="emph" presetSubtype="0" fill="hold" nodeType="afterEffect">
                                  <p:stCondLst>
                                    <p:cond delay="0"/>
                                  </p:stCondLst>
                                  <p:iterate type="lt">
                                    <p:tmPct val="4000"/>
                                  </p:iterate>
                                  <p:childTnLst>
                                    <p:set>
                                      <p:cBhvr override="childStyle">
                                        <p:cTn id="31" dur="1750" fill="hold"/>
                                        <p:tgtEl>
                                          <p:spTgt spid="3">
                                            <p:txEl>
                                              <p:pRg st="5" end="5"/>
                                            </p:txEl>
                                          </p:spTgt>
                                        </p:tgtEl>
                                        <p:attrNameLst>
                                          <p:attrName>style.color</p:attrName>
                                        </p:attrNameLst>
                                      </p:cBhvr>
                                      <p:to>
                                        <p:clrVal>
                                          <a:srgbClr val="D40606"/>
                                        </p:clrVal>
                                      </p:to>
                                    </p:set>
                                    <p:set>
                                      <p:cBhvr>
                                        <p:cTn id="32" dur="1750" fill="hold"/>
                                        <p:tgtEl>
                                          <p:spTgt spid="3">
                                            <p:txEl>
                                              <p:pRg st="5" end="5"/>
                                            </p:txEl>
                                          </p:spTgt>
                                        </p:tgtEl>
                                        <p:attrNameLst>
                                          <p:attrName>fillcolor</p:attrName>
                                        </p:attrNameLst>
                                      </p:cBhvr>
                                      <p:to>
                                        <p:clrVal>
                                          <a:srgbClr val="D40606"/>
                                        </p:clrVal>
                                      </p:to>
                                    </p:set>
                                    <p:set>
                                      <p:cBhvr>
                                        <p:cTn id="33" dur="1750" fill="hold"/>
                                        <p:tgtEl>
                                          <p:spTgt spid="3">
                                            <p:txEl>
                                              <p:pRg st="5" end="5"/>
                                            </p:txEl>
                                          </p:spTgt>
                                        </p:tgtEl>
                                        <p:attrNameLst>
                                          <p:attrName>fill.type</p:attrName>
                                        </p:attrNameLst>
                                      </p:cBhvr>
                                      <p:to>
                                        <p:strVal val="solid"/>
                                      </p:to>
                                    </p:set>
                                  </p:childTnLst>
                                </p:cTn>
                              </p:par>
                            </p:childTnLst>
                          </p:cTn>
                        </p:par>
                        <p:par>
                          <p:cTn id="34" fill="hold">
                            <p:stCondLst>
                              <p:cond delay="100240"/>
                            </p:stCondLst>
                            <p:childTnLst>
                              <p:par>
                                <p:cTn id="35" presetID="16" presetClass="emph" presetSubtype="0" fill="hold" nodeType="afterEffect">
                                  <p:stCondLst>
                                    <p:cond delay="0"/>
                                  </p:stCondLst>
                                  <p:iterate type="lt">
                                    <p:tmPct val="4000"/>
                                  </p:iterate>
                                  <p:childTnLst>
                                    <p:set>
                                      <p:cBhvr override="childStyle">
                                        <p:cTn id="36" dur="1750" fill="hold"/>
                                        <p:tgtEl>
                                          <p:spTgt spid="3">
                                            <p:txEl>
                                              <p:pRg st="6" end="6"/>
                                            </p:txEl>
                                          </p:spTgt>
                                        </p:tgtEl>
                                        <p:attrNameLst>
                                          <p:attrName>style.color</p:attrName>
                                        </p:attrNameLst>
                                      </p:cBhvr>
                                      <p:to>
                                        <p:clrVal>
                                          <a:srgbClr val="D40606"/>
                                        </p:clrVal>
                                      </p:to>
                                    </p:set>
                                    <p:set>
                                      <p:cBhvr>
                                        <p:cTn id="37" dur="1750" fill="hold"/>
                                        <p:tgtEl>
                                          <p:spTgt spid="3">
                                            <p:txEl>
                                              <p:pRg st="6" end="6"/>
                                            </p:txEl>
                                          </p:spTgt>
                                        </p:tgtEl>
                                        <p:attrNameLst>
                                          <p:attrName>fillcolor</p:attrName>
                                        </p:attrNameLst>
                                      </p:cBhvr>
                                      <p:to>
                                        <p:clrVal>
                                          <a:srgbClr val="D40606"/>
                                        </p:clrVal>
                                      </p:to>
                                    </p:set>
                                    <p:set>
                                      <p:cBhvr>
                                        <p:cTn id="38" dur="1750" fill="hold"/>
                                        <p:tgtEl>
                                          <p:spTgt spid="3">
                                            <p:txEl>
                                              <p:pRg st="6" end="6"/>
                                            </p:txEl>
                                          </p:spTgt>
                                        </p:tgtEl>
                                        <p:attrNameLst>
                                          <p:attrName>fill.type</p:attrName>
                                        </p:attrNameLst>
                                      </p:cBhvr>
                                      <p:to>
                                        <p:strVal val="solid"/>
                                      </p:to>
                                    </p:set>
                                  </p:childTnLst>
                                </p:cTn>
                              </p:par>
                            </p:childTnLst>
                          </p:cTn>
                        </p:par>
                        <p:par>
                          <p:cTn id="39" fill="hold">
                            <p:stCondLst>
                              <p:cond delay="115360"/>
                            </p:stCondLst>
                            <p:childTnLst>
                              <p:par>
                                <p:cTn id="40" presetID="16" presetClass="emph" presetSubtype="0" fill="hold" nodeType="afterEffect">
                                  <p:stCondLst>
                                    <p:cond delay="0"/>
                                  </p:stCondLst>
                                  <p:iterate type="lt">
                                    <p:tmPct val="4000"/>
                                  </p:iterate>
                                  <p:childTnLst>
                                    <p:set>
                                      <p:cBhvr override="childStyle">
                                        <p:cTn id="41" dur="1750" fill="hold"/>
                                        <p:tgtEl>
                                          <p:spTgt spid="3">
                                            <p:txEl>
                                              <p:pRg st="7" end="7"/>
                                            </p:txEl>
                                          </p:spTgt>
                                        </p:tgtEl>
                                        <p:attrNameLst>
                                          <p:attrName>style.color</p:attrName>
                                        </p:attrNameLst>
                                      </p:cBhvr>
                                      <p:to>
                                        <p:clrVal>
                                          <a:srgbClr val="D40606"/>
                                        </p:clrVal>
                                      </p:to>
                                    </p:set>
                                    <p:set>
                                      <p:cBhvr>
                                        <p:cTn id="42" dur="1750" fill="hold"/>
                                        <p:tgtEl>
                                          <p:spTgt spid="3">
                                            <p:txEl>
                                              <p:pRg st="7" end="7"/>
                                            </p:txEl>
                                          </p:spTgt>
                                        </p:tgtEl>
                                        <p:attrNameLst>
                                          <p:attrName>fillcolor</p:attrName>
                                        </p:attrNameLst>
                                      </p:cBhvr>
                                      <p:to>
                                        <p:clrVal>
                                          <a:srgbClr val="D40606"/>
                                        </p:clrVal>
                                      </p:to>
                                    </p:set>
                                    <p:set>
                                      <p:cBhvr>
                                        <p:cTn id="43" dur="1750" fill="hold"/>
                                        <p:tgtEl>
                                          <p:spTgt spid="3">
                                            <p:txEl>
                                              <p:pRg st="7" end="7"/>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980728"/>
            <a:ext cx="8435280" cy="5343872"/>
          </a:xfrm>
        </p:spPr>
        <p:txBody>
          <a:bodyPr>
            <a:normAutofit fontScale="70000" lnSpcReduction="20000"/>
          </a:bodyPr>
          <a:lstStyle/>
          <a:p>
            <a:r>
              <a:rPr lang="kk-KZ" dirty="0">
                <a:latin typeface="Times New Roman" pitchFamily="18" charset="0"/>
                <a:cs typeface="Times New Roman" pitchFamily="18" charset="0"/>
              </a:rPr>
              <a:t>Егер ұйым күнтiзбелiк жыл басталғаннан кейiн құрылса, оның құрылу күнiнен бастап күнтiзбелiк жылдың аяғына дейiнгi уақыт кезеңi ол үшiн бiрiншi салық кезеңi болып табылады. </a:t>
            </a:r>
            <a:endParaRPr lang="ru-RU" dirty="0">
              <a:latin typeface="Times New Roman" pitchFamily="18" charset="0"/>
              <a:cs typeface="Times New Roman" pitchFamily="18" charset="0"/>
            </a:endParaRPr>
          </a:p>
          <a:p>
            <a:r>
              <a:rPr lang="kk-KZ" dirty="0">
                <a:latin typeface="Times New Roman" pitchFamily="18" charset="0"/>
                <a:cs typeface="Times New Roman" pitchFamily="18" charset="0"/>
              </a:rPr>
              <a:t>Бұл ретте ұйымның оның уәкiлеттi органда мемлекеттік тiркеуге алынған күнi оның құрылған күнi болып саналады. </a:t>
            </a:r>
            <a:endParaRPr lang="ru-RU" dirty="0">
              <a:latin typeface="Times New Roman" pitchFamily="18" charset="0"/>
              <a:cs typeface="Times New Roman" pitchFamily="18" charset="0"/>
            </a:endParaRPr>
          </a:p>
          <a:p>
            <a:r>
              <a:rPr lang="kk-KZ" dirty="0">
                <a:latin typeface="Times New Roman" pitchFamily="18" charset="0"/>
                <a:cs typeface="Times New Roman" pitchFamily="18" charset="0"/>
              </a:rPr>
              <a:t>Егер ұйым күнтiзбелiк жылдың аяғына дейiн таратылса, қайта ұйымдастырылса, жыл басталғаннан бастап тарату, қайта ұйымдастыру аяқталған күнге дейiнгi уақыт кезеңi ол үшiн соңғы салық кезеңi болып табылады. </a:t>
            </a:r>
            <a:endParaRPr lang="ru-RU" dirty="0">
              <a:latin typeface="Times New Roman" pitchFamily="18" charset="0"/>
              <a:cs typeface="Times New Roman" pitchFamily="18" charset="0"/>
            </a:endParaRPr>
          </a:p>
          <a:p>
            <a:r>
              <a:rPr lang="kk-KZ" dirty="0">
                <a:latin typeface="Times New Roman" pitchFamily="18" charset="0"/>
                <a:cs typeface="Times New Roman" pitchFamily="18" charset="0"/>
              </a:rPr>
              <a:t>Егер күнтiзбелiк жыл басталғаннан кейiн құрылған ұйым осы жылдың аяғына дейiн таратылса, қайта ұйымдастырылса, өзiнiң құрылған күнiнен бастап тарату, қайта ұйымдастыру аяқталған күнге дейiнгi уақыт кезеңi ол үшiн салық кезеңi болып табылады.</a:t>
            </a:r>
            <a:endParaRPr lang="ru-RU" dirty="0">
              <a:latin typeface="Times New Roman" pitchFamily="18" charset="0"/>
              <a:cs typeface="Times New Roman" pitchFamily="18" charset="0"/>
            </a:endParaRPr>
          </a:p>
          <a:p>
            <a:r>
              <a:rPr lang="kk-KZ" dirty="0" smtClean="0">
                <a:latin typeface="Times New Roman" pitchFamily="18" charset="0"/>
                <a:cs typeface="Times New Roman" pitchFamily="18" charset="0"/>
              </a:rPr>
              <a:t>Арнайы салық режимiн қолданатын заңды тұлғаларды және Қазақстан Республикасындағы төлем көздерiнен тек қана төлем көздерiнде салық салынуға тиiс табыс алатын және қызметiн Қазақстан Республикасындағы тұрақты мекеме арқылы жүзеге асырмайтын резидент еместердi қоспағанда, корпорациялық табыс салығын төлеушiлер корпорациялық табыс салығы бойынша декларацияны салық органдарына есептi салық кезеңiнен кейiнгi жылдың 31 наурызынан кешiктiрмей табыс етедi. </a:t>
            </a:r>
            <a:endParaRPr lang="ru-RU" dirty="0">
              <a:latin typeface="Times New Roman" pitchFamily="18" charset="0"/>
              <a:cs typeface="Times New Roman" pitchFamily="18" charset="0"/>
            </a:endParaRPr>
          </a:p>
          <a:p>
            <a:r>
              <a:rPr lang="kk-KZ" dirty="0" smtClean="0">
                <a:latin typeface="Times New Roman" pitchFamily="18" charset="0"/>
                <a:cs typeface="Times New Roman" pitchFamily="18" charset="0"/>
              </a:rPr>
              <a:t>Корпорациялық табыс салығы жөнiндегi декларация декларациядан және корпорациялық табыс салығы бойынша салық салу объектiлерi мен салық салуға байланысты объектiлер туралы ақпараттарды ашу жөнiндегi қосымшалардан тұрады.</a:t>
            </a:r>
            <a:endParaRPr lang="ru-RU" dirty="0" smtClean="0">
              <a:latin typeface="Times New Roman" pitchFamily="18" charset="0"/>
              <a:cs typeface="Times New Roman" pitchFamily="18" charset="0"/>
            </a:endParaRPr>
          </a:p>
        </p:txBody>
      </p:sp>
      <p:pic>
        <p:nvPicPr>
          <p:cNvPr id="4" name="Picture 27" descr="78ce56ae5fa75ac85e3ab5e321d88a9d">
            <a:hlinkClick r:id="rId2"/>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7235825" y="5734050"/>
            <a:ext cx="1409700" cy="5905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71001365"/>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mph" presetSubtype="0" fill="hold" nodeType="withEffect">
                                  <p:stCondLst>
                                    <p:cond delay="0"/>
                                  </p:stCondLst>
                                  <p:iterate type="lt">
                                    <p:tmPct val="4000"/>
                                  </p:iterate>
                                  <p:childTnLst>
                                    <p:set>
                                      <p:cBhvr override="childStyle">
                                        <p:cTn id="6" dur="1750" fill="hold"/>
                                        <p:tgtEl>
                                          <p:spTgt spid="3">
                                            <p:txEl>
                                              <p:pRg st="0" end="0"/>
                                            </p:txEl>
                                          </p:spTgt>
                                        </p:tgtEl>
                                        <p:attrNameLst>
                                          <p:attrName>style.color</p:attrName>
                                        </p:attrNameLst>
                                      </p:cBhvr>
                                      <p:to>
                                        <p:clrVal>
                                          <a:srgbClr val="D40606"/>
                                        </p:clrVal>
                                      </p:to>
                                    </p:set>
                                    <p:set>
                                      <p:cBhvr>
                                        <p:cTn id="7" dur="1750" fill="hold"/>
                                        <p:tgtEl>
                                          <p:spTgt spid="3">
                                            <p:txEl>
                                              <p:pRg st="0" end="0"/>
                                            </p:txEl>
                                          </p:spTgt>
                                        </p:tgtEl>
                                        <p:attrNameLst>
                                          <p:attrName>fillcolor</p:attrName>
                                        </p:attrNameLst>
                                      </p:cBhvr>
                                      <p:to>
                                        <p:clrVal>
                                          <a:srgbClr val="D40606"/>
                                        </p:clrVal>
                                      </p:to>
                                    </p:set>
                                    <p:set>
                                      <p:cBhvr>
                                        <p:cTn id="8" dur="1750" fill="hold"/>
                                        <p:tgtEl>
                                          <p:spTgt spid="3">
                                            <p:txEl>
                                              <p:pRg st="0" end="0"/>
                                            </p:txEl>
                                          </p:spTgt>
                                        </p:tgtEl>
                                        <p:attrNameLst>
                                          <p:attrName>fill.type</p:attrName>
                                        </p:attrNameLst>
                                      </p:cBhvr>
                                      <p:to>
                                        <p:strVal val="solid"/>
                                      </p:to>
                                    </p:set>
                                  </p:childTnLst>
                                </p:cTn>
                              </p:par>
                            </p:childTnLst>
                          </p:cTn>
                        </p:par>
                        <p:par>
                          <p:cTn id="9" fill="hold">
                            <p:stCondLst>
                              <p:cond delay="12110"/>
                            </p:stCondLst>
                            <p:childTnLst>
                              <p:par>
                                <p:cTn id="10" presetID="16" presetClass="emph" presetSubtype="0" fill="hold" nodeType="afterEffect">
                                  <p:stCondLst>
                                    <p:cond delay="0"/>
                                  </p:stCondLst>
                                  <p:iterate type="lt">
                                    <p:tmPct val="4000"/>
                                  </p:iterate>
                                  <p:childTnLst>
                                    <p:set>
                                      <p:cBhvr override="childStyle">
                                        <p:cTn id="11" dur="1750" fill="hold"/>
                                        <p:tgtEl>
                                          <p:spTgt spid="3">
                                            <p:txEl>
                                              <p:pRg st="1" end="1"/>
                                            </p:txEl>
                                          </p:spTgt>
                                        </p:tgtEl>
                                        <p:attrNameLst>
                                          <p:attrName>style.color</p:attrName>
                                        </p:attrNameLst>
                                      </p:cBhvr>
                                      <p:to>
                                        <p:clrVal>
                                          <a:srgbClr val="D40606"/>
                                        </p:clrVal>
                                      </p:to>
                                    </p:set>
                                    <p:set>
                                      <p:cBhvr>
                                        <p:cTn id="12" dur="1750" fill="hold"/>
                                        <p:tgtEl>
                                          <p:spTgt spid="3">
                                            <p:txEl>
                                              <p:pRg st="1" end="1"/>
                                            </p:txEl>
                                          </p:spTgt>
                                        </p:tgtEl>
                                        <p:attrNameLst>
                                          <p:attrName>fillcolor</p:attrName>
                                        </p:attrNameLst>
                                      </p:cBhvr>
                                      <p:to>
                                        <p:clrVal>
                                          <a:srgbClr val="D40606"/>
                                        </p:clrVal>
                                      </p:to>
                                    </p:set>
                                    <p:set>
                                      <p:cBhvr>
                                        <p:cTn id="13" dur="1750" fill="hold"/>
                                        <p:tgtEl>
                                          <p:spTgt spid="3">
                                            <p:txEl>
                                              <p:pRg st="1" end="1"/>
                                            </p:txEl>
                                          </p:spTgt>
                                        </p:tgtEl>
                                        <p:attrNameLst>
                                          <p:attrName>fill.type</p:attrName>
                                        </p:attrNameLst>
                                      </p:cBhvr>
                                      <p:to>
                                        <p:strVal val="solid"/>
                                      </p:to>
                                    </p:set>
                                  </p:childTnLst>
                                </p:cTn>
                              </p:par>
                            </p:childTnLst>
                          </p:cTn>
                        </p:par>
                        <p:par>
                          <p:cTn id="14" fill="hold">
                            <p:stCondLst>
                              <p:cond delay="20440"/>
                            </p:stCondLst>
                            <p:childTnLst>
                              <p:par>
                                <p:cTn id="15" presetID="16" presetClass="emph" presetSubtype="0" fill="hold" nodeType="afterEffect">
                                  <p:stCondLst>
                                    <p:cond delay="0"/>
                                  </p:stCondLst>
                                  <p:iterate type="lt">
                                    <p:tmPct val="4000"/>
                                  </p:iterate>
                                  <p:childTnLst>
                                    <p:set>
                                      <p:cBhvr override="childStyle">
                                        <p:cTn id="16" dur="1750" fill="hold"/>
                                        <p:tgtEl>
                                          <p:spTgt spid="3">
                                            <p:txEl>
                                              <p:pRg st="2" end="2"/>
                                            </p:txEl>
                                          </p:spTgt>
                                        </p:tgtEl>
                                        <p:attrNameLst>
                                          <p:attrName>style.color</p:attrName>
                                        </p:attrNameLst>
                                      </p:cBhvr>
                                      <p:to>
                                        <p:clrVal>
                                          <a:srgbClr val="D40606"/>
                                        </p:clrVal>
                                      </p:to>
                                    </p:set>
                                    <p:set>
                                      <p:cBhvr>
                                        <p:cTn id="17" dur="1750" fill="hold"/>
                                        <p:tgtEl>
                                          <p:spTgt spid="3">
                                            <p:txEl>
                                              <p:pRg st="2" end="2"/>
                                            </p:txEl>
                                          </p:spTgt>
                                        </p:tgtEl>
                                        <p:attrNameLst>
                                          <p:attrName>fillcolor</p:attrName>
                                        </p:attrNameLst>
                                      </p:cBhvr>
                                      <p:to>
                                        <p:clrVal>
                                          <a:srgbClr val="D40606"/>
                                        </p:clrVal>
                                      </p:to>
                                    </p:set>
                                    <p:set>
                                      <p:cBhvr>
                                        <p:cTn id="18" dur="1750" fill="hold"/>
                                        <p:tgtEl>
                                          <p:spTgt spid="3">
                                            <p:txEl>
                                              <p:pRg st="2" end="2"/>
                                            </p:txEl>
                                          </p:spTgt>
                                        </p:tgtEl>
                                        <p:attrNameLst>
                                          <p:attrName>fill.type</p:attrName>
                                        </p:attrNameLst>
                                      </p:cBhvr>
                                      <p:to>
                                        <p:strVal val="solid"/>
                                      </p:to>
                                    </p:set>
                                  </p:childTnLst>
                                </p:cTn>
                              </p:par>
                            </p:childTnLst>
                          </p:cTn>
                        </p:par>
                        <p:par>
                          <p:cTn id="19" fill="hold">
                            <p:stCondLst>
                              <p:cond delay="34580"/>
                            </p:stCondLst>
                            <p:childTnLst>
                              <p:par>
                                <p:cTn id="20" presetID="16" presetClass="emph" presetSubtype="0" fill="hold" nodeType="afterEffect">
                                  <p:stCondLst>
                                    <p:cond delay="0"/>
                                  </p:stCondLst>
                                  <p:iterate type="lt">
                                    <p:tmPct val="4000"/>
                                  </p:iterate>
                                  <p:childTnLst>
                                    <p:set>
                                      <p:cBhvr override="childStyle">
                                        <p:cTn id="21" dur="1750" fill="hold"/>
                                        <p:tgtEl>
                                          <p:spTgt spid="3">
                                            <p:txEl>
                                              <p:pRg st="3" end="3"/>
                                            </p:txEl>
                                          </p:spTgt>
                                        </p:tgtEl>
                                        <p:attrNameLst>
                                          <p:attrName>style.color</p:attrName>
                                        </p:attrNameLst>
                                      </p:cBhvr>
                                      <p:to>
                                        <p:clrVal>
                                          <a:srgbClr val="D40606"/>
                                        </p:clrVal>
                                      </p:to>
                                    </p:set>
                                    <p:set>
                                      <p:cBhvr>
                                        <p:cTn id="22" dur="1750" fill="hold"/>
                                        <p:tgtEl>
                                          <p:spTgt spid="3">
                                            <p:txEl>
                                              <p:pRg st="3" end="3"/>
                                            </p:txEl>
                                          </p:spTgt>
                                        </p:tgtEl>
                                        <p:attrNameLst>
                                          <p:attrName>fillcolor</p:attrName>
                                        </p:attrNameLst>
                                      </p:cBhvr>
                                      <p:to>
                                        <p:clrVal>
                                          <a:srgbClr val="D40606"/>
                                        </p:clrVal>
                                      </p:to>
                                    </p:set>
                                    <p:set>
                                      <p:cBhvr>
                                        <p:cTn id="23" dur="1750" fill="hold"/>
                                        <p:tgtEl>
                                          <p:spTgt spid="3">
                                            <p:txEl>
                                              <p:pRg st="3" end="3"/>
                                            </p:txEl>
                                          </p:spTgt>
                                        </p:tgtEl>
                                        <p:attrNameLst>
                                          <p:attrName>fill.type</p:attrName>
                                        </p:attrNameLst>
                                      </p:cBhvr>
                                      <p:to>
                                        <p:strVal val="solid"/>
                                      </p:to>
                                    </p:set>
                                  </p:childTnLst>
                                </p:cTn>
                              </p:par>
                            </p:childTnLst>
                          </p:cTn>
                        </p:par>
                        <p:par>
                          <p:cTn id="24" fill="hold">
                            <p:stCondLst>
                              <p:cond delay="50960"/>
                            </p:stCondLst>
                            <p:childTnLst>
                              <p:par>
                                <p:cTn id="25" presetID="16" presetClass="emph" presetSubtype="0" fill="hold" nodeType="afterEffect">
                                  <p:stCondLst>
                                    <p:cond delay="0"/>
                                  </p:stCondLst>
                                  <p:iterate type="lt">
                                    <p:tmPct val="4000"/>
                                  </p:iterate>
                                  <p:childTnLst>
                                    <p:set>
                                      <p:cBhvr override="childStyle">
                                        <p:cTn id="26" dur="1750" fill="hold"/>
                                        <p:tgtEl>
                                          <p:spTgt spid="3">
                                            <p:txEl>
                                              <p:pRg st="4" end="4"/>
                                            </p:txEl>
                                          </p:spTgt>
                                        </p:tgtEl>
                                        <p:attrNameLst>
                                          <p:attrName>style.color</p:attrName>
                                        </p:attrNameLst>
                                      </p:cBhvr>
                                      <p:to>
                                        <p:clrVal>
                                          <a:srgbClr val="D40606"/>
                                        </p:clrVal>
                                      </p:to>
                                    </p:set>
                                    <p:set>
                                      <p:cBhvr>
                                        <p:cTn id="27" dur="1750" fill="hold"/>
                                        <p:tgtEl>
                                          <p:spTgt spid="3">
                                            <p:txEl>
                                              <p:pRg st="4" end="4"/>
                                            </p:txEl>
                                          </p:spTgt>
                                        </p:tgtEl>
                                        <p:attrNameLst>
                                          <p:attrName>fillcolor</p:attrName>
                                        </p:attrNameLst>
                                      </p:cBhvr>
                                      <p:to>
                                        <p:clrVal>
                                          <a:srgbClr val="D40606"/>
                                        </p:clrVal>
                                      </p:to>
                                    </p:set>
                                    <p:set>
                                      <p:cBhvr>
                                        <p:cTn id="28" dur="1750" fill="hold"/>
                                        <p:tgtEl>
                                          <p:spTgt spid="3">
                                            <p:txEl>
                                              <p:pRg st="4" end="4"/>
                                            </p:txEl>
                                          </p:spTgt>
                                        </p:tgtEl>
                                        <p:attrNameLst>
                                          <p:attrName>fill.type</p:attrName>
                                        </p:attrNameLst>
                                      </p:cBhvr>
                                      <p:to>
                                        <p:strVal val="solid"/>
                                      </p:to>
                                    </p:set>
                                  </p:childTnLst>
                                </p:cTn>
                              </p:par>
                            </p:childTnLst>
                          </p:cTn>
                        </p:par>
                        <p:par>
                          <p:cTn id="29" fill="hold">
                            <p:stCondLst>
                              <p:cond delay="80640"/>
                            </p:stCondLst>
                            <p:childTnLst>
                              <p:par>
                                <p:cTn id="30" presetID="16" presetClass="emph" presetSubtype="0" fill="hold" nodeType="afterEffect">
                                  <p:stCondLst>
                                    <p:cond delay="0"/>
                                  </p:stCondLst>
                                  <p:iterate type="lt">
                                    <p:tmPct val="4000"/>
                                  </p:iterate>
                                  <p:childTnLst>
                                    <p:set>
                                      <p:cBhvr override="childStyle">
                                        <p:cTn id="31" dur="1750" fill="hold"/>
                                        <p:tgtEl>
                                          <p:spTgt spid="3">
                                            <p:txEl>
                                              <p:pRg st="5" end="5"/>
                                            </p:txEl>
                                          </p:spTgt>
                                        </p:tgtEl>
                                        <p:attrNameLst>
                                          <p:attrName>style.color</p:attrName>
                                        </p:attrNameLst>
                                      </p:cBhvr>
                                      <p:to>
                                        <p:clrVal>
                                          <a:srgbClr val="D40606"/>
                                        </p:clrVal>
                                      </p:to>
                                    </p:set>
                                    <p:set>
                                      <p:cBhvr>
                                        <p:cTn id="32" dur="1750" fill="hold"/>
                                        <p:tgtEl>
                                          <p:spTgt spid="3">
                                            <p:txEl>
                                              <p:pRg st="5" end="5"/>
                                            </p:txEl>
                                          </p:spTgt>
                                        </p:tgtEl>
                                        <p:attrNameLst>
                                          <p:attrName>fillcolor</p:attrName>
                                        </p:attrNameLst>
                                      </p:cBhvr>
                                      <p:to>
                                        <p:clrVal>
                                          <a:srgbClr val="D40606"/>
                                        </p:clrVal>
                                      </p:to>
                                    </p:set>
                                    <p:set>
                                      <p:cBhvr>
                                        <p:cTn id="33" dur="1750" fill="hold"/>
                                        <p:tgtEl>
                                          <p:spTgt spid="3">
                                            <p:txEl>
                                              <p:pRg st="5" end="5"/>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fontScale="62500" lnSpcReduction="20000"/>
          </a:bodyPr>
          <a:lstStyle/>
          <a:p>
            <a:r>
              <a:rPr lang="kk-KZ" dirty="0">
                <a:latin typeface="Times New Roman" pitchFamily="18" charset="0"/>
                <a:cs typeface="Times New Roman" pitchFamily="18" charset="0"/>
              </a:rPr>
              <a:t>ҚР заңдарына сәйкес құрылған заңды тұлғалар және өздерінің  тиімді басқару орны ҚР-да орналасқан өзге заңды тұлғалар резиденттер деп танылады.</a:t>
            </a:r>
            <a:endParaRPr lang="ru-RU" dirty="0">
              <a:latin typeface="Times New Roman" pitchFamily="18" charset="0"/>
              <a:cs typeface="Times New Roman" pitchFamily="18" charset="0"/>
            </a:endParaRPr>
          </a:p>
          <a:p>
            <a:r>
              <a:rPr lang="kk-KZ" dirty="0">
                <a:latin typeface="Times New Roman" pitchFamily="18" charset="0"/>
                <a:cs typeface="Times New Roman" pitchFamily="18" charset="0"/>
              </a:rPr>
              <a:t>Негізгі басқаруды жүзеге асыратын және заңды тұлғаның кәсіпкерлік қызметін жүргізу үшін қажет стратегиялық коммерциялық шешімдерді қабылдайтын орын тиімді басқару орны  (нақты басқару органы) деп танылады.</a:t>
            </a:r>
            <a:endParaRPr lang="ru-RU" dirty="0">
              <a:latin typeface="Times New Roman" pitchFamily="18" charset="0"/>
              <a:cs typeface="Times New Roman" pitchFamily="18" charset="0"/>
            </a:endParaRPr>
          </a:p>
          <a:p>
            <a:r>
              <a:rPr lang="kk-KZ" dirty="0">
                <a:latin typeface="Times New Roman" pitchFamily="18" charset="0"/>
                <a:cs typeface="Times New Roman" pitchFamily="18" charset="0"/>
              </a:rPr>
              <a:t>Резидент еместің тұрақты мекемесі болып:</a:t>
            </a:r>
            <a:endParaRPr lang="ru-RU" dirty="0">
              <a:latin typeface="Times New Roman" pitchFamily="18" charset="0"/>
              <a:cs typeface="Times New Roman" pitchFamily="18" charset="0"/>
            </a:endParaRPr>
          </a:p>
          <a:p>
            <a:pPr lvl="0"/>
            <a:r>
              <a:rPr lang="kk-KZ" dirty="0" smtClean="0">
                <a:latin typeface="Times New Roman" pitchFamily="18" charset="0"/>
                <a:cs typeface="Times New Roman" pitchFamily="18" charset="0"/>
              </a:rPr>
              <a:t>1)тауарларды </a:t>
            </a:r>
            <a:r>
              <a:rPr lang="kk-KZ" dirty="0">
                <a:latin typeface="Times New Roman" pitchFamily="18" charset="0"/>
                <a:cs typeface="Times New Roman" pitchFamily="18" charset="0"/>
              </a:rPr>
              <a:t>өндірумен, ұқсатумен, жинақтаумен, орап-буумен, жеткізумен, өткізумен байланысты қызмет жүзеге асырылатын кез-келген орын;</a:t>
            </a:r>
            <a:endParaRPr lang="ru-RU" dirty="0">
              <a:latin typeface="Times New Roman" pitchFamily="18" charset="0"/>
              <a:cs typeface="Times New Roman" pitchFamily="18" charset="0"/>
            </a:endParaRPr>
          </a:p>
          <a:p>
            <a:pPr lvl="0"/>
            <a:r>
              <a:rPr lang="kk-KZ" dirty="0" smtClean="0">
                <a:latin typeface="Times New Roman" pitchFamily="18" charset="0"/>
                <a:cs typeface="Times New Roman" pitchFamily="18" charset="0"/>
              </a:rPr>
              <a:t>2)резидент </a:t>
            </a:r>
            <a:r>
              <a:rPr lang="kk-KZ" dirty="0">
                <a:latin typeface="Times New Roman" pitchFamily="18" charset="0"/>
                <a:cs typeface="Times New Roman" pitchFamily="18" charset="0"/>
              </a:rPr>
              <a:t>еместің кез-келген басқару орны, филиалы, бөлімшесі, өкілдігі, бюросы,агенттігі, фабрикасы, цехы, дүкен, қоймасы т.б.;</a:t>
            </a:r>
            <a:endParaRPr lang="ru-RU" dirty="0">
              <a:latin typeface="Times New Roman" pitchFamily="18" charset="0"/>
              <a:cs typeface="Times New Roman" pitchFamily="18" charset="0"/>
            </a:endParaRPr>
          </a:p>
          <a:p>
            <a:pPr lvl="0"/>
            <a:r>
              <a:rPr lang="kk-KZ" dirty="0" smtClean="0">
                <a:latin typeface="Times New Roman" pitchFamily="18" charset="0"/>
                <a:cs typeface="Times New Roman" pitchFamily="18" charset="0"/>
              </a:rPr>
              <a:t>3)табиғи </a:t>
            </a:r>
            <a:r>
              <a:rPr lang="kk-KZ" dirty="0">
                <a:latin typeface="Times New Roman" pitchFamily="18" charset="0"/>
                <a:cs typeface="Times New Roman" pitchFamily="18" charset="0"/>
              </a:rPr>
              <a:t>ресурстарды өндірумен байланысты қызметті жүзеге асыратын кез келген орын: шахта, кеніш, мұнай және газ скважинасы, каръер, жер үсті немесе теңіз мұнаралары және скважиналары;</a:t>
            </a:r>
            <a:endParaRPr lang="ru-RU" dirty="0">
              <a:latin typeface="Times New Roman" pitchFamily="18" charset="0"/>
              <a:cs typeface="Times New Roman" pitchFamily="18" charset="0"/>
            </a:endParaRPr>
          </a:p>
          <a:p>
            <a:pPr lvl="0"/>
            <a:r>
              <a:rPr lang="kk-KZ" dirty="0" smtClean="0">
                <a:latin typeface="Times New Roman" pitchFamily="18" charset="0"/>
                <a:cs typeface="Times New Roman" pitchFamily="18" charset="0"/>
              </a:rPr>
              <a:t>4)ойын </a:t>
            </a:r>
            <a:r>
              <a:rPr lang="kk-KZ" dirty="0">
                <a:latin typeface="Times New Roman" pitchFamily="18" charset="0"/>
                <a:cs typeface="Times New Roman" pitchFamily="18" charset="0"/>
              </a:rPr>
              <a:t>автоматтарын, компьютерлік желілерімен байланыс арналарын, аттракциондарды, көлік немесе өзге де инфрақұрылымды пайдаланумен байланысты қызметті жүзеге асыратын кез келген тұрақты орын резидент еместің ҚР-ғы тұрақты мекемесі деп танылады.</a:t>
            </a:r>
            <a:endParaRPr lang="ru-RU" dirty="0">
              <a:latin typeface="Times New Roman" pitchFamily="18" charset="0"/>
              <a:cs typeface="Times New Roman" pitchFamily="18" charset="0"/>
            </a:endParaRPr>
          </a:p>
          <a:p>
            <a:endParaRPr lang="ru-RU" dirty="0">
              <a:latin typeface="Times New Roman" pitchFamily="18" charset="0"/>
              <a:cs typeface="Times New Roman" pitchFamily="18" charset="0"/>
            </a:endParaRPr>
          </a:p>
        </p:txBody>
      </p:sp>
      <p:sp>
        <p:nvSpPr>
          <p:cNvPr id="2" name="Заголовок 1"/>
          <p:cNvSpPr>
            <a:spLocks noGrp="1"/>
          </p:cNvSpPr>
          <p:nvPr>
            <p:ph type="title"/>
          </p:nvPr>
        </p:nvSpPr>
        <p:spPr>
          <a:xfrm>
            <a:off x="457200" y="692696"/>
            <a:ext cx="8229600" cy="1154392"/>
          </a:xfrm>
        </p:spPr>
        <p:txBody>
          <a:bodyPr>
            <a:noAutofit/>
          </a:bodyPr>
          <a:lstStyle/>
          <a:p>
            <a:pPr algn="ctr"/>
            <a:r>
              <a:rPr lang="kk-KZ" sz="3200" b="1" dirty="0"/>
              <a:t>Резидент емес шетел тұлғаларына салық салу </a:t>
            </a:r>
            <a:r>
              <a:rPr lang="kk-KZ" sz="3200" b="1" dirty="0" smtClean="0"/>
              <a:t>ерекшеліктері</a:t>
            </a:r>
            <a:endParaRPr lang="ru-RU" sz="3200" dirty="0"/>
          </a:p>
        </p:txBody>
      </p:sp>
      <p:pic>
        <p:nvPicPr>
          <p:cNvPr id="4" name="Picture 27" descr="78ce56ae5fa75ac85e3ab5e321d88a9d">
            <a:hlinkClick r:id="rId2"/>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7235825" y="5734050"/>
            <a:ext cx="1409700" cy="5905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83697127"/>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mph" presetSubtype="0" fill="hold" nodeType="withEffect">
                                  <p:stCondLst>
                                    <p:cond delay="0"/>
                                  </p:stCondLst>
                                  <p:iterate type="lt">
                                    <p:tmPct val="4000"/>
                                  </p:iterate>
                                  <p:childTnLst>
                                    <p:set>
                                      <p:cBhvr override="childStyle">
                                        <p:cTn id="6" dur="1750" fill="hold"/>
                                        <p:tgtEl>
                                          <p:spTgt spid="3">
                                            <p:txEl>
                                              <p:pRg st="0" end="0"/>
                                            </p:txEl>
                                          </p:spTgt>
                                        </p:tgtEl>
                                        <p:attrNameLst>
                                          <p:attrName>style.color</p:attrName>
                                        </p:attrNameLst>
                                      </p:cBhvr>
                                      <p:to>
                                        <p:clrVal>
                                          <a:srgbClr val="D40606"/>
                                        </p:clrVal>
                                      </p:to>
                                    </p:set>
                                    <p:set>
                                      <p:cBhvr>
                                        <p:cTn id="7" dur="1750" fill="hold"/>
                                        <p:tgtEl>
                                          <p:spTgt spid="3">
                                            <p:txEl>
                                              <p:pRg st="0" end="0"/>
                                            </p:txEl>
                                          </p:spTgt>
                                        </p:tgtEl>
                                        <p:attrNameLst>
                                          <p:attrName>fillcolor</p:attrName>
                                        </p:attrNameLst>
                                      </p:cBhvr>
                                      <p:to>
                                        <p:clrVal>
                                          <a:srgbClr val="D40606"/>
                                        </p:clrVal>
                                      </p:to>
                                    </p:set>
                                    <p:set>
                                      <p:cBhvr>
                                        <p:cTn id="8" dur="1750" fill="hold"/>
                                        <p:tgtEl>
                                          <p:spTgt spid="3">
                                            <p:txEl>
                                              <p:pRg st="0" end="0"/>
                                            </p:txEl>
                                          </p:spTgt>
                                        </p:tgtEl>
                                        <p:attrNameLst>
                                          <p:attrName>fill.type</p:attrName>
                                        </p:attrNameLst>
                                      </p:cBhvr>
                                      <p:to>
                                        <p:strVal val="solid"/>
                                      </p:to>
                                    </p:set>
                                  </p:childTnLst>
                                </p:cTn>
                              </p:par>
                            </p:childTnLst>
                          </p:cTn>
                        </p:par>
                        <p:par>
                          <p:cTn id="9" fill="hold">
                            <p:stCondLst>
                              <p:cond delay="10290"/>
                            </p:stCondLst>
                            <p:childTnLst>
                              <p:par>
                                <p:cTn id="10" presetID="16" presetClass="emph" presetSubtype="0" fill="hold" nodeType="afterEffect">
                                  <p:stCondLst>
                                    <p:cond delay="0"/>
                                  </p:stCondLst>
                                  <p:iterate type="lt">
                                    <p:tmPct val="4000"/>
                                  </p:iterate>
                                  <p:childTnLst>
                                    <p:set>
                                      <p:cBhvr override="childStyle">
                                        <p:cTn id="11" dur="1750" fill="hold"/>
                                        <p:tgtEl>
                                          <p:spTgt spid="3">
                                            <p:txEl>
                                              <p:pRg st="1" end="1"/>
                                            </p:txEl>
                                          </p:spTgt>
                                        </p:tgtEl>
                                        <p:attrNameLst>
                                          <p:attrName>style.color</p:attrName>
                                        </p:attrNameLst>
                                      </p:cBhvr>
                                      <p:to>
                                        <p:clrVal>
                                          <a:srgbClr val="D40606"/>
                                        </p:clrVal>
                                      </p:to>
                                    </p:set>
                                    <p:set>
                                      <p:cBhvr>
                                        <p:cTn id="12" dur="1750" fill="hold"/>
                                        <p:tgtEl>
                                          <p:spTgt spid="3">
                                            <p:txEl>
                                              <p:pRg st="1" end="1"/>
                                            </p:txEl>
                                          </p:spTgt>
                                        </p:tgtEl>
                                        <p:attrNameLst>
                                          <p:attrName>fillcolor</p:attrName>
                                        </p:attrNameLst>
                                      </p:cBhvr>
                                      <p:to>
                                        <p:clrVal>
                                          <a:srgbClr val="D40606"/>
                                        </p:clrVal>
                                      </p:to>
                                    </p:set>
                                    <p:set>
                                      <p:cBhvr>
                                        <p:cTn id="13" dur="1750" fill="hold"/>
                                        <p:tgtEl>
                                          <p:spTgt spid="3">
                                            <p:txEl>
                                              <p:pRg st="1" end="1"/>
                                            </p:txEl>
                                          </p:spTgt>
                                        </p:tgtEl>
                                        <p:attrNameLst>
                                          <p:attrName>fill.type</p:attrName>
                                        </p:attrNameLst>
                                      </p:cBhvr>
                                      <p:to>
                                        <p:strVal val="solid"/>
                                      </p:to>
                                    </p:set>
                                  </p:childTnLst>
                                </p:cTn>
                              </p:par>
                            </p:childTnLst>
                          </p:cTn>
                        </p:par>
                        <p:par>
                          <p:cTn id="14" fill="hold">
                            <p:stCondLst>
                              <p:cond delay="24570"/>
                            </p:stCondLst>
                            <p:childTnLst>
                              <p:par>
                                <p:cTn id="15" presetID="16" presetClass="emph" presetSubtype="0" fill="hold" nodeType="afterEffect">
                                  <p:stCondLst>
                                    <p:cond delay="0"/>
                                  </p:stCondLst>
                                  <p:iterate type="lt">
                                    <p:tmPct val="4000"/>
                                  </p:iterate>
                                  <p:childTnLst>
                                    <p:set>
                                      <p:cBhvr override="childStyle">
                                        <p:cTn id="16" dur="1750" fill="hold"/>
                                        <p:tgtEl>
                                          <p:spTgt spid="3">
                                            <p:txEl>
                                              <p:pRg st="2" end="2"/>
                                            </p:txEl>
                                          </p:spTgt>
                                        </p:tgtEl>
                                        <p:attrNameLst>
                                          <p:attrName>style.color</p:attrName>
                                        </p:attrNameLst>
                                      </p:cBhvr>
                                      <p:to>
                                        <p:clrVal>
                                          <a:srgbClr val="D40606"/>
                                        </p:clrVal>
                                      </p:to>
                                    </p:set>
                                    <p:set>
                                      <p:cBhvr>
                                        <p:cTn id="17" dur="1750" fill="hold"/>
                                        <p:tgtEl>
                                          <p:spTgt spid="3">
                                            <p:txEl>
                                              <p:pRg st="2" end="2"/>
                                            </p:txEl>
                                          </p:spTgt>
                                        </p:tgtEl>
                                        <p:attrNameLst>
                                          <p:attrName>fillcolor</p:attrName>
                                        </p:attrNameLst>
                                      </p:cBhvr>
                                      <p:to>
                                        <p:clrVal>
                                          <a:srgbClr val="D40606"/>
                                        </p:clrVal>
                                      </p:to>
                                    </p:set>
                                    <p:set>
                                      <p:cBhvr>
                                        <p:cTn id="18" dur="1750" fill="hold"/>
                                        <p:tgtEl>
                                          <p:spTgt spid="3">
                                            <p:txEl>
                                              <p:pRg st="2" end="2"/>
                                            </p:txEl>
                                          </p:spTgt>
                                        </p:tgtEl>
                                        <p:attrNameLst>
                                          <p:attrName>fill.type</p:attrName>
                                        </p:attrNameLst>
                                      </p:cBhvr>
                                      <p:to>
                                        <p:strVal val="solid"/>
                                      </p:to>
                                    </p:set>
                                  </p:childTnLst>
                                </p:cTn>
                              </p:par>
                            </p:childTnLst>
                          </p:cTn>
                        </p:par>
                        <p:par>
                          <p:cTn id="19" fill="hold">
                            <p:stCondLst>
                              <p:cond delay="28770"/>
                            </p:stCondLst>
                            <p:childTnLst>
                              <p:par>
                                <p:cTn id="20" presetID="16" presetClass="emph" presetSubtype="0" fill="hold" nodeType="afterEffect">
                                  <p:stCondLst>
                                    <p:cond delay="0"/>
                                  </p:stCondLst>
                                  <p:iterate type="lt">
                                    <p:tmPct val="4000"/>
                                  </p:iterate>
                                  <p:childTnLst>
                                    <p:set>
                                      <p:cBhvr override="childStyle">
                                        <p:cTn id="21" dur="1750" fill="hold"/>
                                        <p:tgtEl>
                                          <p:spTgt spid="3">
                                            <p:txEl>
                                              <p:pRg st="3" end="3"/>
                                            </p:txEl>
                                          </p:spTgt>
                                        </p:tgtEl>
                                        <p:attrNameLst>
                                          <p:attrName>style.color</p:attrName>
                                        </p:attrNameLst>
                                      </p:cBhvr>
                                      <p:to>
                                        <p:clrVal>
                                          <a:srgbClr val="D40606"/>
                                        </p:clrVal>
                                      </p:to>
                                    </p:set>
                                    <p:set>
                                      <p:cBhvr>
                                        <p:cTn id="22" dur="1750" fill="hold"/>
                                        <p:tgtEl>
                                          <p:spTgt spid="3">
                                            <p:txEl>
                                              <p:pRg st="3" end="3"/>
                                            </p:txEl>
                                          </p:spTgt>
                                        </p:tgtEl>
                                        <p:attrNameLst>
                                          <p:attrName>fillcolor</p:attrName>
                                        </p:attrNameLst>
                                      </p:cBhvr>
                                      <p:to>
                                        <p:clrVal>
                                          <a:srgbClr val="D40606"/>
                                        </p:clrVal>
                                      </p:to>
                                    </p:set>
                                    <p:set>
                                      <p:cBhvr>
                                        <p:cTn id="23" dur="1750" fill="hold"/>
                                        <p:tgtEl>
                                          <p:spTgt spid="3">
                                            <p:txEl>
                                              <p:pRg st="3" end="3"/>
                                            </p:txEl>
                                          </p:spTgt>
                                        </p:tgtEl>
                                        <p:attrNameLst>
                                          <p:attrName>fill.type</p:attrName>
                                        </p:attrNameLst>
                                      </p:cBhvr>
                                      <p:to>
                                        <p:strVal val="solid"/>
                                      </p:to>
                                    </p:set>
                                  </p:childTnLst>
                                </p:cTn>
                              </p:par>
                            </p:childTnLst>
                          </p:cTn>
                        </p:par>
                        <p:par>
                          <p:cTn id="24" fill="hold">
                            <p:stCondLst>
                              <p:cond delay="39060"/>
                            </p:stCondLst>
                            <p:childTnLst>
                              <p:par>
                                <p:cTn id="25" presetID="16" presetClass="emph" presetSubtype="0" fill="hold" nodeType="afterEffect">
                                  <p:stCondLst>
                                    <p:cond delay="0"/>
                                  </p:stCondLst>
                                  <p:iterate type="lt">
                                    <p:tmPct val="4000"/>
                                  </p:iterate>
                                  <p:childTnLst>
                                    <p:set>
                                      <p:cBhvr override="childStyle">
                                        <p:cTn id="26" dur="1750" fill="hold"/>
                                        <p:tgtEl>
                                          <p:spTgt spid="3">
                                            <p:txEl>
                                              <p:pRg st="4" end="4"/>
                                            </p:txEl>
                                          </p:spTgt>
                                        </p:tgtEl>
                                        <p:attrNameLst>
                                          <p:attrName>style.color</p:attrName>
                                        </p:attrNameLst>
                                      </p:cBhvr>
                                      <p:to>
                                        <p:clrVal>
                                          <a:srgbClr val="D40606"/>
                                        </p:clrVal>
                                      </p:to>
                                    </p:set>
                                    <p:set>
                                      <p:cBhvr>
                                        <p:cTn id="27" dur="1750" fill="hold"/>
                                        <p:tgtEl>
                                          <p:spTgt spid="3">
                                            <p:txEl>
                                              <p:pRg st="4" end="4"/>
                                            </p:txEl>
                                          </p:spTgt>
                                        </p:tgtEl>
                                        <p:attrNameLst>
                                          <p:attrName>fillcolor</p:attrName>
                                        </p:attrNameLst>
                                      </p:cBhvr>
                                      <p:to>
                                        <p:clrVal>
                                          <a:srgbClr val="D40606"/>
                                        </p:clrVal>
                                      </p:to>
                                    </p:set>
                                    <p:set>
                                      <p:cBhvr>
                                        <p:cTn id="28" dur="1750" fill="hold"/>
                                        <p:tgtEl>
                                          <p:spTgt spid="3">
                                            <p:txEl>
                                              <p:pRg st="4" end="4"/>
                                            </p:txEl>
                                          </p:spTgt>
                                        </p:tgtEl>
                                        <p:attrNameLst>
                                          <p:attrName>fill.type</p:attrName>
                                        </p:attrNameLst>
                                      </p:cBhvr>
                                      <p:to>
                                        <p:strVal val="solid"/>
                                      </p:to>
                                    </p:set>
                                  </p:childTnLst>
                                </p:cTn>
                              </p:par>
                            </p:childTnLst>
                          </p:cTn>
                        </p:par>
                        <p:par>
                          <p:cTn id="29" fill="hold">
                            <p:stCondLst>
                              <p:cond delay="48860"/>
                            </p:stCondLst>
                            <p:childTnLst>
                              <p:par>
                                <p:cTn id="30" presetID="16" presetClass="emph" presetSubtype="0" fill="hold" nodeType="afterEffect">
                                  <p:stCondLst>
                                    <p:cond delay="0"/>
                                  </p:stCondLst>
                                  <p:iterate type="lt">
                                    <p:tmPct val="4000"/>
                                  </p:iterate>
                                  <p:childTnLst>
                                    <p:set>
                                      <p:cBhvr override="childStyle">
                                        <p:cTn id="31" dur="1750" fill="hold"/>
                                        <p:tgtEl>
                                          <p:spTgt spid="3">
                                            <p:txEl>
                                              <p:pRg st="5" end="5"/>
                                            </p:txEl>
                                          </p:spTgt>
                                        </p:tgtEl>
                                        <p:attrNameLst>
                                          <p:attrName>style.color</p:attrName>
                                        </p:attrNameLst>
                                      </p:cBhvr>
                                      <p:to>
                                        <p:clrVal>
                                          <a:srgbClr val="D40606"/>
                                        </p:clrVal>
                                      </p:to>
                                    </p:set>
                                    <p:set>
                                      <p:cBhvr>
                                        <p:cTn id="32" dur="1750" fill="hold"/>
                                        <p:tgtEl>
                                          <p:spTgt spid="3">
                                            <p:txEl>
                                              <p:pRg st="5" end="5"/>
                                            </p:txEl>
                                          </p:spTgt>
                                        </p:tgtEl>
                                        <p:attrNameLst>
                                          <p:attrName>fillcolor</p:attrName>
                                        </p:attrNameLst>
                                      </p:cBhvr>
                                      <p:to>
                                        <p:clrVal>
                                          <a:srgbClr val="D40606"/>
                                        </p:clrVal>
                                      </p:to>
                                    </p:set>
                                    <p:set>
                                      <p:cBhvr>
                                        <p:cTn id="33" dur="1750" fill="hold"/>
                                        <p:tgtEl>
                                          <p:spTgt spid="3">
                                            <p:txEl>
                                              <p:pRg st="5" end="5"/>
                                            </p:txEl>
                                          </p:spTgt>
                                        </p:tgtEl>
                                        <p:attrNameLst>
                                          <p:attrName>fill.type</p:attrName>
                                        </p:attrNameLst>
                                      </p:cBhvr>
                                      <p:to>
                                        <p:strVal val="solid"/>
                                      </p:to>
                                    </p:set>
                                  </p:childTnLst>
                                </p:cTn>
                              </p:par>
                            </p:childTnLst>
                          </p:cTn>
                        </p:par>
                        <p:par>
                          <p:cTn id="34" fill="hold">
                            <p:stCondLst>
                              <p:cond delay="61810"/>
                            </p:stCondLst>
                            <p:childTnLst>
                              <p:par>
                                <p:cTn id="35" presetID="16" presetClass="emph" presetSubtype="0" fill="hold" nodeType="afterEffect">
                                  <p:stCondLst>
                                    <p:cond delay="0"/>
                                  </p:stCondLst>
                                  <p:iterate type="lt">
                                    <p:tmPct val="4000"/>
                                  </p:iterate>
                                  <p:childTnLst>
                                    <p:set>
                                      <p:cBhvr override="childStyle">
                                        <p:cTn id="36" dur="1750" fill="hold"/>
                                        <p:tgtEl>
                                          <p:spTgt spid="3">
                                            <p:txEl>
                                              <p:pRg st="6" end="6"/>
                                            </p:txEl>
                                          </p:spTgt>
                                        </p:tgtEl>
                                        <p:attrNameLst>
                                          <p:attrName>style.color</p:attrName>
                                        </p:attrNameLst>
                                      </p:cBhvr>
                                      <p:to>
                                        <p:clrVal>
                                          <a:srgbClr val="D40606"/>
                                        </p:clrVal>
                                      </p:to>
                                    </p:set>
                                    <p:set>
                                      <p:cBhvr>
                                        <p:cTn id="37" dur="1750" fill="hold"/>
                                        <p:tgtEl>
                                          <p:spTgt spid="3">
                                            <p:txEl>
                                              <p:pRg st="6" end="6"/>
                                            </p:txEl>
                                          </p:spTgt>
                                        </p:tgtEl>
                                        <p:attrNameLst>
                                          <p:attrName>fillcolor</p:attrName>
                                        </p:attrNameLst>
                                      </p:cBhvr>
                                      <p:to>
                                        <p:clrVal>
                                          <a:srgbClr val="D40606"/>
                                        </p:clrVal>
                                      </p:to>
                                    </p:set>
                                    <p:set>
                                      <p:cBhvr>
                                        <p:cTn id="38" dur="1750" fill="hold"/>
                                        <p:tgtEl>
                                          <p:spTgt spid="3">
                                            <p:txEl>
                                              <p:pRg st="6" end="6"/>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052736"/>
            <a:ext cx="8219256" cy="5271864"/>
          </a:xfrm>
        </p:spPr>
        <p:txBody>
          <a:bodyPr>
            <a:normAutofit fontScale="55000" lnSpcReduction="20000"/>
          </a:bodyPr>
          <a:lstStyle/>
          <a:p>
            <a:r>
              <a:rPr lang="kk-KZ" dirty="0">
                <a:latin typeface="Times New Roman" pitchFamily="18" charset="0"/>
                <a:cs typeface="Times New Roman" pitchFamily="18" charset="0"/>
              </a:rPr>
              <a:t>Резидент еместердің ҚР-ғы көздерден алатын табыстары болып:</a:t>
            </a:r>
            <a:endParaRPr lang="ru-RU" dirty="0">
              <a:latin typeface="Times New Roman" pitchFamily="18" charset="0"/>
              <a:cs typeface="Times New Roman" pitchFamily="18" charset="0"/>
            </a:endParaRPr>
          </a:p>
          <a:p>
            <a:pPr lvl="0"/>
            <a:r>
              <a:rPr lang="kk-KZ" dirty="0">
                <a:latin typeface="Times New Roman" pitchFamily="18" charset="0"/>
                <a:cs typeface="Times New Roman" pitchFamily="18" charset="0"/>
              </a:rPr>
              <a:t>ҚР-да тауарларды өткізуден, жұмыстарды орындаудан,қызмет көрсетуден түскен табыстар;</a:t>
            </a:r>
            <a:endParaRPr lang="ru-RU" dirty="0">
              <a:latin typeface="Times New Roman" pitchFamily="18" charset="0"/>
              <a:cs typeface="Times New Roman" pitchFamily="18" charset="0"/>
            </a:endParaRPr>
          </a:p>
          <a:p>
            <a:pPr lvl="0"/>
            <a:r>
              <a:rPr lang="kk-KZ" dirty="0">
                <a:latin typeface="Times New Roman" pitchFamily="18" charset="0"/>
                <a:cs typeface="Times New Roman" pitchFamily="18" charset="0"/>
              </a:rPr>
              <a:t>Нақты қызмет көрсетілген жеріне қарамастан, тұрақты мекеме арқылы ҚР-да қызмет атқаратын және осындай тұрақты мекемемен  байланысты резиденттерге және резидент еместерге  көрсетілген басқару, қаржылық, консультациялық, аудиторлық, маркетингтік заңдық, агенттік, ақпараттық қызмет көрсетуден алынатын табыстар;</a:t>
            </a:r>
            <a:endParaRPr lang="ru-RU" dirty="0">
              <a:latin typeface="Times New Roman" pitchFamily="18" charset="0"/>
              <a:cs typeface="Times New Roman" pitchFamily="18" charset="0"/>
            </a:endParaRPr>
          </a:p>
          <a:p>
            <a:r>
              <a:rPr lang="kk-KZ" dirty="0">
                <a:latin typeface="Times New Roman" pitchFamily="18" charset="0"/>
                <a:cs typeface="Times New Roman" pitchFamily="18" charset="0"/>
              </a:rPr>
              <a:t>Резидент емес заңды тұлғаның ҚР-ғы тұрақты мекемемен байланысты емес табыстарына белгіленген шегерімдерді жүргізбестен төлем көзінен табыс салығы салынуы тиіс.</a:t>
            </a:r>
            <a:endParaRPr lang="ru-RU" dirty="0">
              <a:latin typeface="Times New Roman" pitchFamily="18" charset="0"/>
              <a:cs typeface="Times New Roman" pitchFamily="18" charset="0"/>
            </a:endParaRPr>
          </a:p>
          <a:p>
            <a:r>
              <a:rPr lang="kk-KZ" dirty="0">
                <a:latin typeface="Times New Roman" pitchFamily="18" charset="0"/>
                <a:cs typeface="Times New Roman" pitchFamily="18" charset="0"/>
              </a:rPr>
              <a:t>Мемлекеттік бюджетке төлем көзінен табыс салығын есептеу, ұстау және төлеу бойынша міндет пен жауапкершілік табыстарды төлеуші тұлғаға жүктеледі. Осындай тұлға салық агенті болып табылады.</a:t>
            </a:r>
            <a:endParaRPr lang="ru-RU" dirty="0">
              <a:latin typeface="Times New Roman" pitchFamily="18" charset="0"/>
              <a:cs typeface="Times New Roman" pitchFamily="18" charset="0"/>
            </a:endParaRPr>
          </a:p>
          <a:p>
            <a:r>
              <a:rPr lang="kk-KZ" dirty="0">
                <a:latin typeface="Times New Roman" pitchFamily="18" charset="0"/>
                <a:cs typeface="Times New Roman" pitchFamily="18" charset="0"/>
              </a:rPr>
              <a:t>Резидент еместердің ҚР-ғы тұрақты мекемеге байланысты емес, көздерден алынатын табыстарының төлем көзіне мынадай ставкалар бойынша салық салынуға тиіс:</a:t>
            </a:r>
            <a:endParaRPr lang="ru-RU" dirty="0">
              <a:latin typeface="Times New Roman" pitchFamily="18" charset="0"/>
              <a:cs typeface="Times New Roman" pitchFamily="18" charset="0"/>
            </a:endParaRPr>
          </a:p>
          <a:p>
            <a:pPr lvl="0"/>
            <a:r>
              <a:rPr lang="kk-KZ" dirty="0" smtClean="0">
                <a:latin typeface="Times New Roman" pitchFamily="18" charset="0"/>
                <a:cs typeface="Times New Roman" pitchFamily="18" charset="0"/>
              </a:rPr>
              <a:t>1)дивидендтер</a:t>
            </a:r>
            <a:r>
              <a:rPr lang="kk-KZ" dirty="0">
                <a:latin typeface="Times New Roman" pitchFamily="18" charset="0"/>
                <a:cs typeface="Times New Roman" pitchFamily="18" charset="0"/>
              </a:rPr>
              <a:t>, қатысу үлесінен түскен табыстар және сыйақылар-15%;</a:t>
            </a:r>
            <a:endParaRPr lang="ru-RU" dirty="0">
              <a:latin typeface="Times New Roman" pitchFamily="18" charset="0"/>
              <a:cs typeface="Times New Roman" pitchFamily="18" charset="0"/>
            </a:endParaRPr>
          </a:p>
          <a:p>
            <a:pPr lvl="0"/>
            <a:r>
              <a:rPr lang="kk-KZ" dirty="0" smtClean="0">
                <a:latin typeface="Times New Roman" pitchFamily="18" charset="0"/>
                <a:cs typeface="Times New Roman" pitchFamily="18" charset="0"/>
              </a:rPr>
              <a:t>2)тәуекелдерді </a:t>
            </a:r>
            <a:r>
              <a:rPr lang="kk-KZ" dirty="0">
                <a:latin typeface="Times New Roman" pitchFamily="18" charset="0"/>
                <a:cs typeface="Times New Roman" pitchFamily="18" charset="0"/>
              </a:rPr>
              <a:t>сақтандыру шарттары бойынша төленетін сақтандыру сыйақылары-10%;</a:t>
            </a:r>
            <a:endParaRPr lang="ru-RU" dirty="0">
              <a:latin typeface="Times New Roman" pitchFamily="18" charset="0"/>
              <a:cs typeface="Times New Roman" pitchFamily="18" charset="0"/>
            </a:endParaRPr>
          </a:p>
          <a:p>
            <a:pPr lvl="0"/>
            <a:r>
              <a:rPr lang="kk-KZ" dirty="0" smtClean="0">
                <a:latin typeface="Times New Roman" pitchFamily="18" charset="0"/>
                <a:cs typeface="Times New Roman" pitchFamily="18" charset="0"/>
              </a:rPr>
              <a:t>3)тәуекелдерді </a:t>
            </a:r>
            <a:r>
              <a:rPr lang="kk-KZ" dirty="0">
                <a:latin typeface="Times New Roman" pitchFamily="18" charset="0"/>
                <a:cs typeface="Times New Roman" pitchFamily="18" charset="0"/>
              </a:rPr>
              <a:t>қайта сақтандыру шарттары бойынша төленетін сақтандыру сыйақылары -5%</a:t>
            </a:r>
            <a:endParaRPr lang="ru-RU" dirty="0">
              <a:latin typeface="Times New Roman" pitchFamily="18" charset="0"/>
              <a:cs typeface="Times New Roman" pitchFamily="18" charset="0"/>
            </a:endParaRPr>
          </a:p>
          <a:p>
            <a:pPr lvl="0"/>
            <a:r>
              <a:rPr lang="kk-KZ" dirty="0" smtClean="0">
                <a:latin typeface="Times New Roman" pitchFamily="18" charset="0"/>
                <a:cs typeface="Times New Roman" pitchFamily="18" charset="0"/>
              </a:rPr>
              <a:t>4)халықаралық </a:t>
            </a:r>
            <a:r>
              <a:rPr lang="kk-KZ" dirty="0">
                <a:latin typeface="Times New Roman" pitchFamily="18" charset="0"/>
                <a:cs typeface="Times New Roman" pitchFamily="18" charset="0"/>
              </a:rPr>
              <a:t>тасымалдарға көлік қызметін көрсетуден түскен табыстар-5%</a:t>
            </a:r>
            <a:endParaRPr lang="ru-RU" dirty="0">
              <a:latin typeface="Times New Roman" pitchFamily="18" charset="0"/>
              <a:cs typeface="Times New Roman" pitchFamily="18" charset="0"/>
            </a:endParaRPr>
          </a:p>
          <a:p>
            <a:pPr lvl="0"/>
            <a:r>
              <a:rPr lang="kk-KZ" dirty="0" smtClean="0">
                <a:latin typeface="Times New Roman" pitchFamily="18" charset="0"/>
                <a:cs typeface="Times New Roman" pitchFamily="18" charset="0"/>
              </a:rPr>
              <a:t>5)ҚР-ғы </a:t>
            </a:r>
            <a:r>
              <a:rPr lang="kk-KZ" dirty="0">
                <a:latin typeface="Times New Roman" pitchFamily="18" charset="0"/>
                <a:cs typeface="Times New Roman" pitchFamily="18" charset="0"/>
              </a:rPr>
              <a:t>көздерден алатын табыстар-20%</a:t>
            </a:r>
            <a:endParaRPr lang="ru-RU" dirty="0">
              <a:latin typeface="Times New Roman" pitchFamily="18" charset="0"/>
              <a:cs typeface="Times New Roman" pitchFamily="18" charset="0"/>
            </a:endParaRPr>
          </a:p>
          <a:p>
            <a:r>
              <a:rPr lang="kk-KZ" dirty="0">
                <a:latin typeface="Times New Roman" pitchFamily="18" charset="0"/>
                <a:cs typeface="Times New Roman" pitchFamily="18" charset="0"/>
              </a:rPr>
              <a:t>Резидент емес заңды тұлғаның табысына тұрақты мекеменің қызметіне байланысты табыстың барлық түрлері жатады.</a:t>
            </a:r>
            <a:endParaRPr lang="ru-RU" dirty="0">
              <a:latin typeface="Times New Roman" pitchFamily="18" charset="0"/>
              <a:cs typeface="Times New Roman" pitchFamily="18" charset="0"/>
            </a:endParaRPr>
          </a:p>
          <a:p>
            <a:r>
              <a:rPr lang="kk-KZ" dirty="0">
                <a:latin typeface="Times New Roman" pitchFamily="18" charset="0"/>
                <a:cs typeface="Times New Roman" pitchFamily="18" charset="0"/>
              </a:rPr>
              <a:t>ҚР-да тұрақты мекеме арқылы жүзеге асырылатын қызметтің табыстар алуға тікелей байланысты шығыстар ҚР-да не одан тыс жерлерде жасалғанына қарамастан шегірімге жатады.</a:t>
            </a:r>
            <a:endParaRPr lang="ru-RU" dirty="0">
              <a:latin typeface="Times New Roman" pitchFamily="18" charset="0"/>
              <a:cs typeface="Times New Roman" pitchFamily="18" charset="0"/>
            </a:endParaRPr>
          </a:p>
          <a:p>
            <a:r>
              <a:rPr lang="kk-KZ" dirty="0">
                <a:latin typeface="Times New Roman" pitchFamily="18" charset="0"/>
                <a:cs typeface="Times New Roman" pitchFamily="18" charset="0"/>
              </a:rPr>
              <a:t>Резидент емес заңды тұлғаның ҚР-да тұрақты мекеме арқылы жүзеге асырған қызметінен алынған таза табысна -15% ставка бойынша салық салынады.</a:t>
            </a:r>
            <a:endParaRPr lang="ru-RU" dirty="0">
              <a:latin typeface="Times New Roman" pitchFamily="18" charset="0"/>
              <a:cs typeface="Times New Roman" pitchFamily="18" charset="0"/>
            </a:endParaRPr>
          </a:p>
          <a:p>
            <a:r>
              <a:rPr lang="kk-KZ" dirty="0">
                <a:latin typeface="Times New Roman" pitchFamily="18" charset="0"/>
                <a:cs typeface="Times New Roman" pitchFamily="18" charset="0"/>
              </a:rPr>
              <a:t>Есептелген корпорациялық табыс салығының сомасы алып тасталған салық салынатын табыс </a:t>
            </a:r>
            <a:r>
              <a:rPr lang="kk-KZ" b="1" dirty="0">
                <a:latin typeface="Times New Roman" pitchFamily="18" charset="0"/>
                <a:cs typeface="Times New Roman" pitchFamily="18" charset="0"/>
              </a:rPr>
              <a:t>таза табыс</a:t>
            </a:r>
            <a:r>
              <a:rPr lang="kk-KZ" dirty="0">
                <a:latin typeface="Times New Roman" pitchFamily="18" charset="0"/>
                <a:cs typeface="Times New Roman" pitchFamily="18" charset="0"/>
              </a:rPr>
              <a:t> деп танылады.</a:t>
            </a:r>
            <a:endParaRPr lang="ru-RU" dirty="0">
              <a:latin typeface="Times New Roman" pitchFamily="18" charset="0"/>
              <a:cs typeface="Times New Roman" pitchFamily="18" charset="0"/>
            </a:endParaRPr>
          </a:p>
          <a:p>
            <a:endParaRPr lang="ru-RU" dirty="0">
              <a:latin typeface="Times New Roman" pitchFamily="18" charset="0"/>
              <a:cs typeface="Times New Roman" pitchFamily="18" charset="0"/>
            </a:endParaRPr>
          </a:p>
        </p:txBody>
      </p:sp>
      <p:pic>
        <p:nvPicPr>
          <p:cNvPr id="4" name="Picture 27" descr="78ce56ae5fa75ac85e3ab5e321d88a9d">
            <a:hlinkClick r:id="rId2"/>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7235825" y="5734050"/>
            <a:ext cx="1409700" cy="5905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81792673"/>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mph" presetSubtype="0" fill="hold" nodeType="withEffect">
                                  <p:stCondLst>
                                    <p:cond delay="250"/>
                                  </p:stCondLst>
                                  <p:iterate type="lt">
                                    <p:tmPct val="4000"/>
                                  </p:iterate>
                                  <p:childTnLst>
                                    <p:set>
                                      <p:cBhvr override="childStyle">
                                        <p:cTn id="6" dur="1750" fill="hold"/>
                                        <p:tgtEl>
                                          <p:spTgt spid="3">
                                            <p:txEl>
                                              <p:pRg st="0" end="0"/>
                                            </p:txEl>
                                          </p:spTgt>
                                        </p:tgtEl>
                                        <p:attrNameLst>
                                          <p:attrName>style.color</p:attrName>
                                        </p:attrNameLst>
                                      </p:cBhvr>
                                      <p:to>
                                        <p:clrVal>
                                          <a:srgbClr val="D40606"/>
                                        </p:clrVal>
                                      </p:to>
                                    </p:set>
                                    <p:set>
                                      <p:cBhvr>
                                        <p:cTn id="7" dur="1750" fill="hold"/>
                                        <p:tgtEl>
                                          <p:spTgt spid="3">
                                            <p:txEl>
                                              <p:pRg st="0" end="0"/>
                                            </p:txEl>
                                          </p:spTgt>
                                        </p:tgtEl>
                                        <p:attrNameLst>
                                          <p:attrName>fillcolor</p:attrName>
                                        </p:attrNameLst>
                                      </p:cBhvr>
                                      <p:to>
                                        <p:clrVal>
                                          <a:srgbClr val="D40606"/>
                                        </p:clrVal>
                                      </p:to>
                                    </p:set>
                                    <p:set>
                                      <p:cBhvr>
                                        <p:cTn id="8" dur="1750" fill="hold"/>
                                        <p:tgtEl>
                                          <p:spTgt spid="3">
                                            <p:txEl>
                                              <p:pRg st="0" end="0"/>
                                            </p:txEl>
                                          </p:spTgt>
                                        </p:tgtEl>
                                        <p:attrNameLst>
                                          <p:attrName>fill.type</p:attrName>
                                        </p:attrNameLst>
                                      </p:cBhvr>
                                      <p:to>
                                        <p:strVal val="solid"/>
                                      </p:to>
                                    </p:set>
                                  </p:childTnLst>
                                </p:cTn>
                              </p:par>
                            </p:childTnLst>
                          </p:cTn>
                        </p:par>
                        <p:par>
                          <p:cTn id="9" fill="hold">
                            <p:stCondLst>
                              <p:cond delay="5640"/>
                            </p:stCondLst>
                            <p:childTnLst>
                              <p:par>
                                <p:cTn id="10" presetID="16" presetClass="emph" presetSubtype="0" fill="hold" nodeType="afterEffect">
                                  <p:stCondLst>
                                    <p:cond delay="250"/>
                                  </p:stCondLst>
                                  <p:iterate type="lt">
                                    <p:tmPct val="4000"/>
                                  </p:iterate>
                                  <p:childTnLst>
                                    <p:set>
                                      <p:cBhvr override="childStyle">
                                        <p:cTn id="11" dur="1750" fill="hold"/>
                                        <p:tgtEl>
                                          <p:spTgt spid="3">
                                            <p:txEl>
                                              <p:pRg st="1" end="1"/>
                                            </p:txEl>
                                          </p:spTgt>
                                        </p:tgtEl>
                                        <p:attrNameLst>
                                          <p:attrName>style.color</p:attrName>
                                        </p:attrNameLst>
                                      </p:cBhvr>
                                      <p:to>
                                        <p:clrVal>
                                          <a:srgbClr val="D40606"/>
                                        </p:clrVal>
                                      </p:to>
                                    </p:set>
                                    <p:set>
                                      <p:cBhvr>
                                        <p:cTn id="12" dur="1750" fill="hold"/>
                                        <p:tgtEl>
                                          <p:spTgt spid="3">
                                            <p:txEl>
                                              <p:pRg st="1" end="1"/>
                                            </p:txEl>
                                          </p:spTgt>
                                        </p:tgtEl>
                                        <p:attrNameLst>
                                          <p:attrName>fillcolor</p:attrName>
                                        </p:attrNameLst>
                                      </p:cBhvr>
                                      <p:to>
                                        <p:clrVal>
                                          <a:srgbClr val="D40606"/>
                                        </p:clrVal>
                                      </p:to>
                                    </p:set>
                                    <p:set>
                                      <p:cBhvr>
                                        <p:cTn id="13" dur="1750" fill="hold"/>
                                        <p:tgtEl>
                                          <p:spTgt spid="3">
                                            <p:txEl>
                                              <p:pRg st="1" end="1"/>
                                            </p:txEl>
                                          </p:spTgt>
                                        </p:tgtEl>
                                        <p:attrNameLst>
                                          <p:attrName>fill.type</p:attrName>
                                        </p:attrNameLst>
                                      </p:cBhvr>
                                      <p:to>
                                        <p:strVal val="solid"/>
                                      </p:to>
                                    </p:set>
                                  </p:childTnLst>
                                </p:cTn>
                              </p:par>
                            </p:childTnLst>
                          </p:cTn>
                        </p:par>
                        <p:par>
                          <p:cTn id="14" fill="hold">
                            <p:stCondLst>
                              <p:cond delay="12960"/>
                            </p:stCondLst>
                            <p:childTnLst>
                              <p:par>
                                <p:cTn id="15" presetID="16" presetClass="emph" presetSubtype="0" fill="hold" nodeType="afterEffect">
                                  <p:stCondLst>
                                    <p:cond delay="250"/>
                                  </p:stCondLst>
                                  <p:iterate type="lt">
                                    <p:tmPct val="4000"/>
                                  </p:iterate>
                                  <p:childTnLst>
                                    <p:set>
                                      <p:cBhvr override="childStyle">
                                        <p:cTn id="16" dur="1750" fill="hold"/>
                                        <p:tgtEl>
                                          <p:spTgt spid="3">
                                            <p:txEl>
                                              <p:pRg st="2" end="2"/>
                                            </p:txEl>
                                          </p:spTgt>
                                        </p:tgtEl>
                                        <p:attrNameLst>
                                          <p:attrName>style.color</p:attrName>
                                        </p:attrNameLst>
                                      </p:cBhvr>
                                      <p:to>
                                        <p:clrVal>
                                          <a:srgbClr val="D40606"/>
                                        </p:clrVal>
                                      </p:to>
                                    </p:set>
                                    <p:set>
                                      <p:cBhvr>
                                        <p:cTn id="17" dur="1750" fill="hold"/>
                                        <p:tgtEl>
                                          <p:spTgt spid="3">
                                            <p:txEl>
                                              <p:pRg st="2" end="2"/>
                                            </p:txEl>
                                          </p:spTgt>
                                        </p:tgtEl>
                                        <p:attrNameLst>
                                          <p:attrName>fillcolor</p:attrName>
                                        </p:attrNameLst>
                                      </p:cBhvr>
                                      <p:to>
                                        <p:clrVal>
                                          <a:srgbClr val="D40606"/>
                                        </p:clrVal>
                                      </p:to>
                                    </p:set>
                                    <p:set>
                                      <p:cBhvr>
                                        <p:cTn id="18" dur="1750" fill="hold"/>
                                        <p:tgtEl>
                                          <p:spTgt spid="3">
                                            <p:txEl>
                                              <p:pRg st="2" end="2"/>
                                            </p:txEl>
                                          </p:spTgt>
                                        </p:tgtEl>
                                        <p:attrNameLst>
                                          <p:attrName>fill.type</p:attrName>
                                        </p:attrNameLst>
                                      </p:cBhvr>
                                      <p:to>
                                        <p:strVal val="solid"/>
                                      </p:to>
                                    </p:set>
                                  </p:childTnLst>
                                </p:cTn>
                              </p:par>
                            </p:childTnLst>
                          </p:cTn>
                        </p:par>
                        <p:par>
                          <p:cTn id="19" fill="hold">
                            <p:stCondLst>
                              <p:cond delay="34140"/>
                            </p:stCondLst>
                            <p:childTnLst>
                              <p:par>
                                <p:cTn id="20" presetID="16" presetClass="emph" presetSubtype="0" fill="hold" nodeType="afterEffect">
                                  <p:stCondLst>
                                    <p:cond delay="250"/>
                                  </p:stCondLst>
                                  <p:iterate type="lt">
                                    <p:tmPct val="4000"/>
                                  </p:iterate>
                                  <p:childTnLst>
                                    <p:set>
                                      <p:cBhvr override="childStyle">
                                        <p:cTn id="21" dur="1750" fill="hold"/>
                                        <p:tgtEl>
                                          <p:spTgt spid="3">
                                            <p:txEl>
                                              <p:pRg st="3" end="3"/>
                                            </p:txEl>
                                          </p:spTgt>
                                        </p:tgtEl>
                                        <p:attrNameLst>
                                          <p:attrName>style.color</p:attrName>
                                        </p:attrNameLst>
                                      </p:cBhvr>
                                      <p:to>
                                        <p:clrVal>
                                          <a:srgbClr val="D40606"/>
                                        </p:clrVal>
                                      </p:to>
                                    </p:set>
                                    <p:set>
                                      <p:cBhvr>
                                        <p:cTn id="22" dur="1750" fill="hold"/>
                                        <p:tgtEl>
                                          <p:spTgt spid="3">
                                            <p:txEl>
                                              <p:pRg st="3" end="3"/>
                                            </p:txEl>
                                          </p:spTgt>
                                        </p:tgtEl>
                                        <p:attrNameLst>
                                          <p:attrName>fillcolor</p:attrName>
                                        </p:attrNameLst>
                                      </p:cBhvr>
                                      <p:to>
                                        <p:clrVal>
                                          <a:srgbClr val="D40606"/>
                                        </p:clrVal>
                                      </p:to>
                                    </p:set>
                                    <p:set>
                                      <p:cBhvr>
                                        <p:cTn id="23" dur="1750" fill="hold"/>
                                        <p:tgtEl>
                                          <p:spTgt spid="3">
                                            <p:txEl>
                                              <p:pRg st="3" end="3"/>
                                            </p:txEl>
                                          </p:spTgt>
                                        </p:tgtEl>
                                        <p:attrNameLst>
                                          <p:attrName>fill.type</p:attrName>
                                        </p:attrNameLst>
                                      </p:cBhvr>
                                      <p:to>
                                        <p:strVal val="solid"/>
                                      </p:to>
                                    </p:set>
                                  </p:childTnLst>
                                </p:cTn>
                              </p:par>
                            </p:childTnLst>
                          </p:cTn>
                        </p:par>
                        <p:par>
                          <p:cTn id="24" fill="hold">
                            <p:stCondLst>
                              <p:cond delay="45940"/>
                            </p:stCondLst>
                            <p:childTnLst>
                              <p:par>
                                <p:cTn id="25" presetID="16" presetClass="emph" presetSubtype="0" fill="hold" nodeType="afterEffect">
                                  <p:stCondLst>
                                    <p:cond delay="250"/>
                                  </p:stCondLst>
                                  <p:iterate type="lt">
                                    <p:tmPct val="4000"/>
                                  </p:iterate>
                                  <p:childTnLst>
                                    <p:set>
                                      <p:cBhvr override="childStyle">
                                        <p:cTn id="26" dur="1750" fill="hold"/>
                                        <p:tgtEl>
                                          <p:spTgt spid="3">
                                            <p:txEl>
                                              <p:pRg st="4" end="4"/>
                                            </p:txEl>
                                          </p:spTgt>
                                        </p:tgtEl>
                                        <p:attrNameLst>
                                          <p:attrName>style.color</p:attrName>
                                        </p:attrNameLst>
                                      </p:cBhvr>
                                      <p:to>
                                        <p:clrVal>
                                          <a:srgbClr val="D40606"/>
                                        </p:clrVal>
                                      </p:to>
                                    </p:set>
                                    <p:set>
                                      <p:cBhvr>
                                        <p:cTn id="27" dur="1750" fill="hold"/>
                                        <p:tgtEl>
                                          <p:spTgt spid="3">
                                            <p:txEl>
                                              <p:pRg st="4" end="4"/>
                                            </p:txEl>
                                          </p:spTgt>
                                        </p:tgtEl>
                                        <p:attrNameLst>
                                          <p:attrName>fillcolor</p:attrName>
                                        </p:attrNameLst>
                                      </p:cBhvr>
                                      <p:to>
                                        <p:clrVal>
                                          <a:srgbClr val="D40606"/>
                                        </p:clrVal>
                                      </p:to>
                                    </p:set>
                                    <p:set>
                                      <p:cBhvr>
                                        <p:cTn id="28" dur="1750" fill="hold"/>
                                        <p:tgtEl>
                                          <p:spTgt spid="3">
                                            <p:txEl>
                                              <p:pRg st="4" end="4"/>
                                            </p:txEl>
                                          </p:spTgt>
                                        </p:tgtEl>
                                        <p:attrNameLst>
                                          <p:attrName>fill.type</p:attrName>
                                        </p:attrNameLst>
                                      </p:cBhvr>
                                      <p:to>
                                        <p:strVal val="solid"/>
                                      </p:to>
                                    </p:set>
                                  </p:childTnLst>
                                </p:cTn>
                              </p:par>
                            </p:childTnLst>
                          </p:cTn>
                        </p:par>
                        <p:par>
                          <p:cTn id="29" fill="hold">
                            <p:stCondLst>
                              <p:cond delay="59420"/>
                            </p:stCondLst>
                            <p:childTnLst>
                              <p:par>
                                <p:cTn id="30" presetID="16" presetClass="emph" presetSubtype="0" fill="hold" nodeType="afterEffect">
                                  <p:stCondLst>
                                    <p:cond delay="250"/>
                                  </p:stCondLst>
                                  <p:iterate type="lt">
                                    <p:tmPct val="4000"/>
                                  </p:iterate>
                                  <p:childTnLst>
                                    <p:set>
                                      <p:cBhvr override="childStyle">
                                        <p:cTn id="31" dur="1750" fill="hold"/>
                                        <p:tgtEl>
                                          <p:spTgt spid="3">
                                            <p:txEl>
                                              <p:pRg st="5" end="5"/>
                                            </p:txEl>
                                          </p:spTgt>
                                        </p:tgtEl>
                                        <p:attrNameLst>
                                          <p:attrName>style.color</p:attrName>
                                        </p:attrNameLst>
                                      </p:cBhvr>
                                      <p:to>
                                        <p:clrVal>
                                          <a:srgbClr val="D40606"/>
                                        </p:clrVal>
                                      </p:to>
                                    </p:set>
                                    <p:set>
                                      <p:cBhvr>
                                        <p:cTn id="32" dur="1750" fill="hold"/>
                                        <p:tgtEl>
                                          <p:spTgt spid="3">
                                            <p:txEl>
                                              <p:pRg st="5" end="5"/>
                                            </p:txEl>
                                          </p:spTgt>
                                        </p:tgtEl>
                                        <p:attrNameLst>
                                          <p:attrName>fillcolor</p:attrName>
                                        </p:attrNameLst>
                                      </p:cBhvr>
                                      <p:to>
                                        <p:clrVal>
                                          <a:srgbClr val="D40606"/>
                                        </p:clrVal>
                                      </p:to>
                                    </p:set>
                                    <p:set>
                                      <p:cBhvr>
                                        <p:cTn id="33" dur="1750" fill="hold"/>
                                        <p:tgtEl>
                                          <p:spTgt spid="3">
                                            <p:txEl>
                                              <p:pRg st="5" end="5"/>
                                            </p:txEl>
                                          </p:spTgt>
                                        </p:tgtEl>
                                        <p:attrNameLst>
                                          <p:attrName>fill.type</p:attrName>
                                        </p:attrNameLst>
                                      </p:cBhvr>
                                      <p:to>
                                        <p:strVal val="solid"/>
                                      </p:to>
                                    </p:set>
                                  </p:childTnLst>
                                </p:cTn>
                              </p:par>
                            </p:childTnLst>
                          </p:cTn>
                        </p:par>
                        <p:par>
                          <p:cTn id="34" fill="hold">
                            <p:stCondLst>
                              <p:cond delay="70730"/>
                            </p:stCondLst>
                            <p:childTnLst>
                              <p:par>
                                <p:cTn id="35" presetID="16" presetClass="emph" presetSubtype="0" fill="hold" nodeType="afterEffect">
                                  <p:stCondLst>
                                    <p:cond delay="250"/>
                                  </p:stCondLst>
                                  <p:iterate type="lt">
                                    <p:tmPct val="4000"/>
                                  </p:iterate>
                                  <p:childTnLst>
                                    <p:set>
                                      <p:cBhvr override="childStyle">
                                        <p:cTn id="36" dur="1750" fill="hold"/>
                                        <p:tgtEl>
                                          <p:spTgt spid="3">
                                            <p:txEl>
                                              <p:pRg st="6" end="6"/>
                                            </p:txEl>
                                          </p:spTgt>
                                        </p:tgtEl>
                                        <p:attrNameLst>
                                          <p:attrName>style.color</p:attrName>
                                        </p:attrNameLst>
                                      </p:cBhvr>
                                      <p:to>
                                        <p:clrVal>
                                          <a:srgbClr val="D40606"/>
                                        </p:clrVal>
                                      </p:to>
                                    </p:set>
                                    <p:set>
                                      <p:cBhvr>
                                        <p:cTn id="37" dur="1750" fill="hold"/>
                                        <p:tgtEl>
                                          <p:spTgt spid="3">
                                            <p:txEl>
                                              <p:pRg st="6" end="6"/>
                                            </p:txEl>
                                          </p:spTgt>
                                        </p:tgtEl>
                                        <p:attrNameLst>
                                          <p:attrName>fillcolor</p:attrName>
                                        </p:attrNameLst>
                                      </p:cBhvr>
                                      <p:to>
                                        <p:clrVal>
                                          <a:srgbClr val="D40606"/>
                                        </p:clrVal>
                                      </p:to>
                                    </p:set>
                                    <p:set>
                                      <p:cBhvr>
                                        <p:cTn id="38" dur="1750" fill="hold"/>
                                        <p:tgtEl>
                                          <p:spTgt spid="3">
                                            <p:txEl>
                                              <p:pRg st="6" end="6"/>
                                            </p:txEl>
                                          </p:spTgt>
                                        </p:tgtEl>
                                        <p:attrNameLst>
                                          <p:attrName>fill.type</p:attrName>
                                        </p:attrNameLst>
                                      </p:cBhvr>
                                      <p:to>
                                        <p:strVal val="solid"/>
                                      </p:to>
                                    </p:set>
                                  </p:childTnLst>
                                </p:cTn>
                              </p:par>
                            </p:childTnLst>
                          </p:cTn>
                        </p:par>
                        <p:par>
                          <p:cTn id="39" fill="hold">
                            <p:stCondLst>
                              <p:cond delay="76860"/>
                            </p:stCondLst>
                            <p:childTnLst>
                              <p:par>
                                <p:cTn id="40" presetID="16" presetClass="emph" presetSubtype="0" fill="hold" nodeType="afterEffect">
                                  <p:stCondLst>
                                    <p:cond delay="250"/>
                                  </p:stCondLst>
                                  <p:iterate type="lt">
                                    <p:tmPct val="4000"/>
                                  </p:iterate>
                                  <p:childTnLst>
                                    <p:set>
                                      <p:cBhvr override="childStyle">
                                        <p:cTn id="41" dur="1750" fill="hold"/>
                                        <p:tgtEl>
                                          <p:spTgt spid="3">
                                            <p:txEl>
                                              <p:pRg st="7" end="7"/>
                                            </p:txEl>
                                          </p:spTgt>
                                        </p:tgtEl>
                                        <p:attrNameLst>
                                          <p:attrName>style.color</p:attrName>
                                        </p:attrNameLst>
                                      </p:cBhvr>
                                      <p:to>
                                        <p:clrVal>
                                          <a:srgbClr val="D40606"/>
                                        </p:clrVal>
                                      </p:to>
                                    </p:set>
                                    <p:set>
                                      <p:cBhvr>
                                        <p:cTn id="42" dur="1750" fill="hold"/>
                                        <p:tgtEl>
                                          <p:spTgt spid="3">
                                            <p:txEl>
                                              <p:pRg st="7" end="7"/>
                                            </p:txEl>
                                          </p:spTgt>
                                        </p:tgtEl>
                                        <p:attrNameLst>
                                          <p:attrName>fillcolor</p:attrName>
                                        </p:attrNameLst>
                                      </p:cBhvr>
                                      <p:to>
                                        <p:clrVal>
                                          <a:srgbClr val="D40606"/>
                                        </p:clrVal>
                                      </p:to>
                                    </p:set>
                                    <p:set>
                                      <p:cBhvr>
                                        <p:cTn id="43" dur="1750" fill="hold"/>
                                        <p:tgtEl>
                                          <p:spTgt spid="3">
                                            <p:txEl>
                                              <p:pRg st="7" end="7"/>
                                            </p:txEl>
                                          </p:spTgt>
                                        </p:tgtEl>
                                        <p:attrNameLst>
                                          <p:attrName>fill.type</p:attrName>
                                        </p:attrNameLst>
                                      </p:cBhvr>
                                      <p:to>
                                        <p:strVal val="solid"/>
                                      </p:to>
                                    </p:set>
                                  </p:childTnLst>
                                </p:cTn>
                              </p:par>
                            </p:childTnLst>
                          </p:cTn>
                        </p:par>
                        <p:par>
                          <p:cTn id="44" fill="hold">
                            <p:stCondLst>
                              <p:cond delay="83900"/>
                            </p:stCondLst>
                            <p:childTnLst>
                              <p:par>
                                <p:cTn id="45" presetID="16" presetClass="emph" presetSubtype="0" fill="hold" nodeType="afterEffect">
                                  <p:stCondLst>
                                    <p:cond delay="250"/>
                                  </p:stCondLst>
                                  <p:iterate type="lt">
                                    <p:tmPct val="4000"/>
                                  </p:iterate>
                                  <p:childTnLst>
                                    <p:set>
                                      <p:cBhvr override="childStyle">
                                        <p:cTn id="46" dur="1750" fill="hold"/>
                                        <p:tgtEl>
                                          <p:spTgt spid="3">
                                            <p:txEl>
                                              <p:pRg st="8" end="8"/>
                                            </p:txEl>
                                          </p:spTgt>
                                        </p:tgtEl>
                                        <p:attrNameLst>
                                          <p:attrName>style.color</p:attrName>
                                        </p:attrNameLst>
                                      </p:cBhvr>
                                      <p:to>
                                        <p:clrVal>
                                          <a:srgbClr val="D40606"/>
                                        </p:clrVal>
                                      </p:to>
                                    </p:set>
                                    <p:set>
                                      <p:cBhvr>
                                        <p:cTn id="47" dur="1750" fill="hold"/>
                                        <p:tgtEl>
                                          <p:spTgt spid="3">
                                            <p:txEl>
                                              <p:pRg st="8" end="8"/>
                                            </p:txEl>
                                          </p:spTgt>
                                        </p:tgtEl>
                                        <p:attrNameLst>
                                          <p:attrName>fillcolor</p:attrName>
                                        </p:attrNameLst>
                                      </p:cBhvr>
                                      <p:to>
                                        <p:clrVal>
                                          <a:srgbClr val="D40606"/>
                                        </p:clrVal>
                                      </p:to>
                                    </p:set>
                                    <p:set>
                                      <p:cBhvr>
                                        <p:cTn id="48" dur="1750" fill="hold"/>
                                        <p:tgtEl>
                                          <p:spTgt spid="3">
                                            <p:txEl>
                                              <p:pRg st="8" end="8"/>
                                            </p:txEl>
                                          </p:spTgt>
                                        </p:tgtEl>
                                        <p:attrNameLst>
                                          <p:attrName>fill.type</p:attrName>
                                        </p:attrNameLst>
                                      </p:cBhvr>
                                      <p:to>
                                        <p:strVal val="solid"/>
                                      </p:to>
                                    </p:set>
                                  </p:childTnLst>
                                </p:cTn>
                              </p:par>
                            </p:childTnLst>
                          </p:cTn>
                        </p:par>
                        <p:par>
                          <p:cTn id="49" fill="hold">
                            <p:stCondLst>
                              <p:cond delay="91150"/>
                            </p:stCondLst>
                            <p:childTnLst>
                              <p:par>
                                <p:cTn id="50" presetID="16" presetClass="emph" presetSubtype="0" fill="hold" nodeType="afterEffect">
                                  <p:stCondLst>
                                    <p:cond delay="250"/>
                                  </p:stCondLst>
                                  <p:iterate type="lt">
                                    <p:tmPct val="4000"/>
                                  </p:iterate>
                                  <p:childTnLst>
                                    <p:set>
                                      <p:cBhvr override="childStyle">
                                        <p:cTn id="51" dur="1750" fill="hold"/>
                                        <p:tgtEl>
                                          <p:spTgt spid="3">
                                            <p:txEl>
                                              <p:pRg st="9" end="9"/>
                                            </p:txEl>
                                          </p:spTgt>
                                        </p:tgtEl>
                                        <p:attrNameLst>
                                          <p:attrName>style.color</p:attrName>
                                        </p:attrNameLst>
                                      </p:cBhvr>
                                      <p:to>
                                        <p:clrVal>
                                          <a:srgbClr val="D40606"/>
                                        </p:clrVal>
                                      </p:to>
                                    </p:set>
                                    <p:set>
                                      <p:cBhvr>
                                        <p:cTn id="52" dur="1750" fill="hold"/>
                                        <p:tgtEl>
                                          <p:spTgt spid="3">
                                            <p:txEl>
                                              <p:pRg st="9" end="9"/>
                                            </p:txEl>
                                          </p:spTgt>
                                        </p:tgtEl>
                                        <p:attrNameLst>
                                          <p:attrName>fillcolor</p:attrName>
                                        </p:attrNameLst>
                                      </p:cBhvr>
                                      <p:to>
                                        <p:clrVal>
                                          <a:srgbClr val="D40606"/>
                                        </p:clrVal>
                                      </p:to>
                                    </p:set>
                                    <p:set>
                                      <p:cBhvr>
                                        <p:cTn id="53" dur="1750" fill="hold"/>
                                        <p:tgtEl>
                                          <p:spTgt spid="3">
                                            <p:txEl>
                                              <p:pRg st="9" end="9"/>
                                            </p:txEl>
                                          </p:spTgt>
                                        </p:tgtEl>
                                        <p:attrNameLst>
                                          <p:attrName>fill.type</p:attrName>
                                        </p:attrNameLst>
                                      </p:cBhvr>
                                      <p:to>
                                        <p:strVal val="solid"/>
                                      </p:to>
                                    </p:set>
                                  </p:childTnLst>
                                </p:cTn>
                              </p:par>
                            </p:childTnLst>
                          </p:cTn>
                        </p:par>
                        <p:par>
                          <p:cTn id="54" fill="hold">
                            <p:stCondLst>
                              <p:cond delay="97630"/>
                            </p:stCondLst>
                            <p:childTnLst>
                              <p:par>
                                <p:cTn id="55" presetID="16" presetClass="emph" presetSubtype="0" fill="hold" nodeType="afterEffect">
                                  <p:stCondLst>
                                    <p:cond delay="250"/>
                                  </p:stCondLst>
                                  <p:iterate type="lt">
                                    <p:tmPct val="4000"/>
                                  </p:iterate>
                                  <p:childTnLst>
                                    <p:set>
                                      <p:cBhvr override="childStyle">
                                        <p:cTn id="56" dur="1750" fill="hold"/>
                                        <p:tgtEl>
                                          <p:spTgt spid="3">
                                            <p:txEl>
                                              <p:pRg st="10" end="10"/>
                                            </p:txEl>
                                          </p:spTgt>
                                        </p:tgtEl>
                                        <p:attrNameLst>
                                          <p:attrName>style.color</p:attrName>
                                        </p:attrNameLst>
                                      </p:cBhvr>
                                      <p:to>
                                        <p:clrVal>
                                          <a:srgbClr val="D40606"/>
                                        </p:clrVal>
                                      </p:to>
                                    </p:set>
                                    <p:set>
                                      <p:cBhvr>
                                        <p:cTn id="57" dur="1750" fill="hold"/>
                                        <p:tgtEl>
                                          <p:spTgt spid="3">
                                            <p:txEl>
                                              <p:pRg st="10" end="10"/>
                                            </p:txEl>
                                          </p:spTgt>
                                        </p:tgtEl>
                                        <p:attrNameLst>
                                          <p:attrName>fillcolor</p:attrName>
                                        </p:attrNameLst>
                                      </p:cBhvr>
                                      <p:to>
                                        <p:clrVal>
                                          <a:srgbClr val="D40606"/>
                                        </p:clrVal>
                                      </p:to>
                                    </p:set>
                                    <p:set>
                                      <p:cBhvr>
                                        <p:cTn id="58" dur="1750" fill="hold"/>
                                        <p:tgtEl>
                                          <p:spTgt spid="3">
                                            <p:txEl>
                                              <p:pRg st="10" end="10"/>
                                            </p:txEl>
                                          </p:spTgt>
                                        </p:tgtEl>
                                        <p:attrNameLst>
                                          <p:attrName>fill.type</p:attrName>
                                        </p:attrNameLst>
                                      </p:cBhvr>
                                      <p:to>
                                        <p:strVal val="solid"/>
                                      </p:to>
                                    </p:set>
                                  </p:childTnLst>
                                </p:cTn>
                              </p:par>
                            </p:childTnLst>
                          </p:cTn>
                        </p:par>
                        <p:par>
                          <p:cTn id="59" fill="hold">
                            <p:stCondLst>
                              <p:cond delay="101940"/>
                            </p:stCondLst>
                            <p:childTnLst>
                              <p:par>
                                <p:cTn id="60" presetID="16" presetClass="emph" presetSubtype="0" fill="hold" nodeType="afterEffect">
                                  <p:stCondLst>
                                    <p:cond delay="250"/>
                                  </p:stCondLst>
                                  <p:iterate type="lt">
                                    <p:tmPct val="4000"/>
                                  </p:iterate>
                                  <p:childTnLst>
                                    <p:set>
                                      <p:cBhvr override="childStyle">
                                        <p:cTn id="61" dur="1750" fill="hold"/>
                                        <p:tgtEl>
                                          <p:spTgt spid="3">
                                            <p:txEl>
                                              <p:pRg st="11" end="11"/>
                                            </p:txEl>
                                          </p:spTgt>
                                        </p:tgtEl>
                                        <p:attrNameLst>
                                          <p:attrName>style.color</p:attrName>
                                        </p:attrNameLst>
                                      </p:cBhvr>
                                      <p:to>
                                        <p:clrVal>
                                          <a:srgbClr val="D40606"/>
                                        </p:clrVal>
                                      </p:to>
                                    </p:set>
                                    <p:set>
                                      <p:cBhvr>
                                        <p:cTn id="62" dur="1750" fill="hold"/>
                                        <p:tgtEl>
                                          <p:spTgt spid="3">
                                            <p:txEl>
                                              <p:pRg st="11" end="11"/>
                                            </p:txEl>
                                          </p:spTgt>
                                        </p:tgtEl>
                                        <p:attrNameLst>
                                          <p:attrName>fillcolor</p:attrName>
                                        </p:attrNameLst>
                                      </p:cBhvr>
                                      <p:to>
                                        <p:clrVal>
                                          <a:srgbClr val="D40606"/>
                                        </p:clrVal>
                                      </p:to>
                                    </p:set>
                                    <p:set>
                                      <p:cBhvr>
                                        <p:cTn id="63" dur="1750" fill="hold"/>
                                        <p:tgtEl>
                                          <p:spTgt spid="3">
                                            <p:txEl>
                                              <p:pRg st="11" end="11"/>
                                            </p:txEl>
                                          </p:spTgt>
                                        </p:tgtEl>
                                        <p:attrNameLst>
                                          <p:attrName>fill.type</p:attrName>
                                        </p:attrNameLst>
                                      </p:cBhvr>
                                      <p:to>
                                        <p:strVal val="solid"/>
                                      </p:to>
                                    </p:set>
                                  </p:childTnLst>
                                </p:cTn>
                              </p:par>
                            </p:childTnLst>
                          </p:cTn>
                        </p:par>
                        <p:par>
                          <p:cTn id="64" fill="hold">
                            <p:stCondLst>
                              <p:cond delay="110590"/>
                            </p:stCondLst>
                            <p:childTnLst>
                              <p:par>
                                <p:cTn id="65" presetID="16" presetClass="emph" presetSubtype="0" fill="hold" nodeType="afterEffect">
                                  <p:stCondLst>
                                    <p:cond delay="250"/>
                                  </p:stCondLst>
                                  <p:iterate type="lt">
                                    <p:tmPct val="4000"/>
                                  </p:iterate>
                                  <p:childTnLst>
                                    <p:set>
                                      <p:cBhvr override="childStyle">
                                        <p:cTn id="66" dur="1750" fill="hold"/>
                                        <p:tgtEl>
                                          <p:spTgt spid="3">
                                            <p:txEl>
                                              <p:pRg st="12" end="12"/>
                                            </p:txEl>
                                          </p:spTgt>
                                        </p:tgtEl>
                                        <p:attrNameLst>
                                          <p:attrName>style.color</p:attrName>
                                        </p:attrNameLst>
                                      </p:cBhvr>
                                      <p:to>
                                        <p:clrVal>
                                          <a:srgbClr val="D40606"/>
                                        </p:clrVal>
                                      </p:to>
                                    </p:set>
                                    <p:set>
                                      <p:cBhvr>
                                        <p:cTn id="67" dur="1750" fill="hold"/>
                                        <p:tgtEl>
                                          <p:spTgt spid="3">
                                            <p:txEl>
                                              <p:pRg st="12" end="12"/>
                                            </p:txEl>
                                          </p:spTgt>
                                        </p:tgtEl>
                                        <p:attrNameLst>
                                          <p:attrName>fillcolor</p:attrName>
                                        </p:attrNameLst>
                                      </p:cBhvr>
                                      <p:to>
                                        <p:clrVal>
                                          <a:srgbClr val="D40606"/>
                                        </p:clrVal>
                                      </p:to>
                                    </p:set>
                                    <p:set>
                                      <p:cBhvr>
                                        <p:cTn id="68" dur="1750" fill="hold"/>
                                        <p:tgtEl>
                                          <p:spTgt spid="3">
                                            <p:txEl>
                                              <p:pRg st="12" end="12"/>
                                            </p:txEl>
                                          </p:spTgt>
                                        </p:tgtEl>
                                        <p:attrNameLst>
                                          <p:attrName>fill.type</p:attrName>
                                        </p:attrNameLst>
                                      </p:cBhvr>
                                      <p:to>
                                        <p:strVal val="solid"/>
                                      </p:to>
                                    </p:set>
                                  </p:childTnLst>
                                </p:cTn>
                              </p:par>
                            </p:childTnLst>
                          </p:cTn>
                        </p:par>
                        <p:par>
                          <p:cTn id="69" fill="hold">
                            <p:stCondLst>
                              <p:cond delay="122740"/>
                            </p:stCondLst>
                            <p:childTnLst>
                              <p:par>
                                <p:cTn id="70" presetID="16" presetClass="emph" presetSubtype="0" fill="hold" nodeType="afterEffect">
                                  <p:stCondLst>
                                    <p:cond delay="250"/>
                                  </p:stCondLst>
                                  <p:iterate type="lt">
                                    <p:tmPct val="4000"/>
                                  </p:iterate>
                                  <p:childTnLst>
                                    <p:set>
                                      <p:cBhvr override="childStyle">
                                        <p:cTn id="71" dur="1750" fill="hold"/>
                                        <p:tgtEl>
                                          <p:spTgt spid="3">
                                            <p:txEl>
                                              <p:pRg st="13" end="13"/>
                                            </p:txEl>
                                          </p:spTgt>
                                        </p:tgtEl>
                                        <p:attrNameLst>
                                          <p:attrName>style.color</p:attrName>
                                        </p:attrNameLst>
                                      </p:cBhvr>
                                      <p:to>
                                        <p:clrVal>
                                          <a:srgbClr val="D40606"/>
                                        </p:clrVal>
                                      </p:to>
                                    </p:set>
                                    <p:set>
                                      <p:cBhvr>
                                        <p:cTn id="72" dur="1750" fill="hold"/>
                                        <p:tgtEl>
                                          <p:spTgt spid="3">
                                            <p:txEl>
                                              <p:pRg st="13" end="13"/>
                                            </p:txEl>
                                          </p:spTgt>
                                        </p:tgtEl>
                                        <p:attrNameLst>
                                          <p:attrName>fillcolor</p:attrName>
                                        </p:attrNameLst>
                                      </p:cBhvr>
                                      <p:to>
                                        <p:clrVal>
                                          <a:srgbClr val="D40606"/>
                                        </p:clrVal>
                                      </p:to>
                                    </p:set>
                                    <p:set>
                                      <p:cBhvr>
                                        <p:cTn id="73" dur="1750" fill="hold"/>
                                        <p:tgtEl>
                                          <p:spTgt spid="3">
                                            <p:txEl>
                                              <p:pRg st="13" end="13"/>
                                            </p:txEl>
                                          </p:spTgt>
                                        </p:tgtEl>
                                        <p:attrNameLst>
                                          <p:attrName>fill.type</p:attrName>
                                        </p:attrNameLst>
                                      </p:cBhvr>
                                      <p:to>
                                        <p:strVal val="solid"/>
                                      </p:to>
                                    </p:set>
                                  </p:childTnLst>
                                </p:cTn>
                              </p:par>
                            </p:childTnLst>
                          </p:cTn>
                        </p:par>
                        <p:par>
                          <p:cTn id="74" fill="hold">
                            <p:stCondLst>
                              <p:cond delay="133140"/>
                            </p:stCondLst>
                            <p:childTnLst>
                              <p:par>
                                <p:cTn id="75" presetID="16" presetClass="emph" presetSubtype="0" fill="hold" nodeType="afterEffect">
                                  <p:stCondLst>
                                    <p:cond delay="250"/>
                                  </p:stCondLst>
                                  <p:iterate type="lt">
                                    <p:tmPct val="4000"/>
                                  </p:iterate>
                                  <p:childTnLst>
                                    <p:set>
                                      <p:cBhvr override="childStyle">
                                        <p:cTn id="76" dur="1750" fill="hold"/>
                                        <p:tgtEl>
                                          <p:spTgt spid="3">
                                            <p:txEl>
                                              <p:pRg st="14" end="14"/>
                                            </p:txEl>
                                          </p:spTgt>
                                        </p:tgtEl>
                                        <p:attrNameLst>
                                          <p:attrName>style.color</p:attrName>
                                        </p:attrNameLst>
                                      </p:cBhvr>
                                      <p:to>
                                        <p:clrVal>
                                          <a:srgbClr val="D40606"/>
                                        </p:clrVal>
                                      </p:to>
                                    </p:set>
                                    <p:set>
                                      <p:cBhvr>
                                        <p:cTn id="77" dur="1750" fill="hold"/>
                                        <p:tgtEl>
                                          <p:spTgt spid="3">
                                            <p:txEl>
                                              <p:pRg st="14" end="14"/>
                                            </p:txEl>
                                          </p:spTgt>
                                        </p:tgtEl>
                                        <p:attrNameLst>
                                          <p:attrName>fillcolor</p:attrName>
                                        </p:attrNameLst>
                                      </p:cBhvr>
                                      <p:to>
                                        <p:clrVal>
                                          <a:srgbClr val="D40606"/>
                                        </p:clrVal>
                                      </p:to>
                                    </p:set>
                                    <p:set>
                                      <p:cBhvr>
                                        <p:cTn id="78" dur="1750" fill="hold"/>
                                        <p:tgtEl>
                                          <p:spTgt spid="3">
                                            <p:txEl>
                                              <p:pRg st="14" end="14"/>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lstStyle/>
          <a:p>
            <a:r>
              <a:rPr lang="kk-KZ" b="1" i="1" dirty="0"/>
              <a:t>1)Корпорациялық табыс салығының экономикалық мазмұны, құрылу негіздері</a:t>
            </a:r>
          </a:p>
          <a:p>
            <a:r>
              <a:rPr lang="kk-KZ" b="1" i="1" dirty="0"/>
              <a:t>2) Корпорациялық табыс салығын есептеу мен төлеу тәртібі </a:t>
            </a:r>
          </a:p>
          <a:p>
            <a:endParaRPr lang="ru-RU" dirty="0"/>
          </a:p>
        </p:txBody>
      </p:sp>
    </p:spTree>
    <p:extLst>
      <p:ext uri="{BB962C8B-B14F-4D97-AF65-F5344CB8AC3E}">
        <p14:creationId xmlns:p14="http://schemas.microsoft.com/office/powerpoint/2010/main" val="6593787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fontScale="92500" lnSpcReduction="20000"/>
          </a:bodyPr>
          <a:lstStyle/>
          <a:p>
            <a:r>
              <a:rPr lang="kk-KZ" dirty="0">
                <a:latin typeface="Times New Roman" pitchFamily="18" charset="0"/>
                <a:cs typeface="Times New Roman" pitchFamily="18" charset="0"/>
              </a:rPr>
              <a:t>Салықтар кез-келген өркениетті мемлекеттердің негізгі кіріс көзі. Қазақстан Республикасы аумағында қолданылып жүрген заңды тұлғалардан алынатын барлық салықтар мен алымдардың ішінде  табыс салығының алатын орны ерекше. Әлемнің қандай мемлекеті болмасын, барлығында табысқа не пайдаға салық салынады. Бұл экономикалық категориялардың мазмұны, әсіресе олар салық салу объектісі ретінде қызмет атқарса, олар тұрақсыз болады. Жалпы алғанда, пайда дегеніміз шығыстарды шегергеннен кейінгі табыс, ал табыс-шаруашылық субъектілерінің өз тауарын,қызметін, жұмысын сатқаннан түскен түсім. «Табыс» категориясы қашанда «пайда» ұғымынан кең екендігі белгілі.</a:t>
            </a:r>
            <a:endParaRPr lang="ru-RU" dirty="0">
              <a:latin typeface="Times New Roman" pitchFamily="18" charset="0"/>
              <a:cs typeface="Times New Roman" pitchFamily="18" charset="0"/>
            </a:endParaRPr>
          </a:p>
          <a:p>
            <a:endParaRPr lang="ru-RU" dirty="0">
              <a:latin typeface="Times New Roman" pitchFamily="18" charset="0"/>
              <a:cs typeface="Times New Roman" pitchFamily="18" charset="0"/>
            </a:endParaRPr>
          </a:p>
        </p:txBody>
      </p:sp>
      <p:sp>
        <p:nvSpPr>
          <p:cNvPr id="2" name="Заголовок 1"/>
          <p:cNvSpPr>
            <a:spLocks noGrp="1"/>
          </p:cNvSpPr>
          <p:nvPr>
            <p:ph type="title"/>
          </p:nvPr>
        </p:nvSpPr>
        <p:spPr>
          <a:xfrm>
            <a:off x="457200" y="476672"/>
            <a:ext cx="8229600" cy="1728192"/>
          </a:xfrm>
        </p:spPr>
        <p:txBody>
          <a:bodyPr>
            <a:noAutofit/>
          </a:bodyPr>
          <a:lstStyle/>
          <a:p>
            <a:r>
              <a:rPr lang="kk-KZ" sz="3200" b="1" dirty="0"/>
              <a:t>Корпорациялық табыс салығының экономикалық мазмұны, құрылу негіздері</a:t>
            </a:r>
            <a:r>
              <a:rPr lang="ru-RU" sz="3200" dirty="0"/>
              <a:t/>
            </a:r>
            <a:br>
              <a:rPr lang="ru-RU" sz="3200" dirty="0"/>
            </a:br>
            <a:endParaRPr lang="ru-RU" sz="3200" dirty="0"/>
          </a:p>
        </p:txBody>
      </p:sp>
      <p:pic>
        <p:nvPicPr>
          <p:cNvPr id="5" name="Picture 27" descr="78ce56ae5fa75ac85e3ab5e321d88a9d">
            <a:hlinkClick r:id="rId2"/>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7235825" y="5734050"/>
            <a:ext cx="1409700" cy="5905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98399056"/>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mph" presetSubtype="0" fill="hold" grpId="0" nodeType="withEffect">
                                  <p:stCondLst>
                                    <p:cond delay="250"/>
                                  </p:stCondLst>
                                  <p:iterate type="lt">
                                    <p:tmPct val="4000"/>
                                  </p:iterate>
                                  <p:childTnLst>
                                    <p:set>
                                      <p:cBhvr override="childStyle">
                                        <p:cTn id="6" dur="1750" fill="hold"/>
                                        <p:tgtEl>
                                          <p:spTgt spid="3">
                                            <p:txEl>
                                              <p:pRg st="0" end="0"/>
                                            </p:txEl>
                                          </p:spTgt>
                                        </p:tgtEl>
                                        <p:attrNameLst>
                                          <p:attrName>style.color</p:attrName>
                                        </p:attrNameLst>
                                      </p:cBhvr>
                                      <p:to>
                                        <p:clrVal>
                                          <a:srgbClr val="D40606"/>
                                        </p:clrVal>
                                      </p:to>
                                    </p:set>
                                    <p:set>
                                      <p:cBhvr>
                                        <p:cTn id="7" dur="1750" fill="hold"/>
                                        <p:tgtEl>
                                          <p:spTgt spid="3">
                                            <p:txEl>
                                              <p:pRg st="0" end="0"/>
                                            </p:txEl>
                                          </p:spTgt>
                                        </p:tgtEl>
                                        <p:attrNameLst>
                                          <p:attrName>fillcolor</p:attrName>
                                        </p:attrNameLst>
                                      </p:cBhvr>
                                      <p:to>
                                        <p:clrVal>
                                          <a:srgbClr val="D40606"/>
                                        </p:clrVal>
                                      </p:to>
                                    </p:set>
                                    <p:set>
                                      <p:cBhvr>
                                        <p:cTn id="8" dur="1750" fill="hold"/>
                                        <p:tgtEl>
                                          <p:spTgt spid="3">
                                            <p:txEl>
                                              <p:pRg st="0" end="0"/>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548680"/>
            <a:ext cx="8229600" cy="5976664"/>
          </a:xfrm>
        </p:spPr>
        <p:txBody>
          <a:bodyPr>
            <a:normAutofit fontScale="55000" lnSpcReduction="20000"/>
          </a:bodyPr>
          <a:lstStyle/>
          <a:p>
            <a:r>
              <a:rPr lang="kk-KZ" sz="3800" dirty="0">
                <a:latin typeface="Times New Roman" pitchFamily="18" charset="0"/>
                <a:cs typeface="Times New Roman" pitchFamily="18" charset="0"/>
              </a:rPr>
              <a:t>Қазақстанда қабылданған салықтық есеп ережесіне сәйкес, </a:t>
            </a:r>
            <a:r>
              <a:rPr lang="kk-KZ" sz="3800" b="1" u="sng" dirty="0">
                <a:latin typeface="Times New Roman" pitchFamily="18" charset="0"/>
                <a:cs typeface="Times New Roman" pitchFamily="18" charset="0"/>
              </a:rPr>
              <a:t>табыс</a:t>
            </a:r>
            <a:r>
              <a:rPr lang="kk-KZ" sz="3800" dirty="0">
                <a:latin typeface="Times New Roman" pitchFamily="18" charset="0"/>
                <a:cs typeface="Times New Roman" pitchFamily="18" charset="0"/>
              </a:rPr>
              <a:t> – </a:t>
            </a:r>
            <a:r>
              <a:rPr lang="kk-KZ" sz="3800" i="1" dirty="0">
                <a:latin typeface="Times New Roman" pitchFamily="18" charset="0"/>
                <a:cs typeface="Times New Roman" pitchFamily="18" charset="0"/>
              </a:rPr>
              <a:t>бұл есепті кезеңдегі активтердің өсуі немесе міндеттемелердің азаюы. </a:t>
            </a:r>
            <a:r>
              <a:rPr lang="kk-KZ" sz="3800" dirty="0">
                <a:latin typeface="Times New Roman" pitchFamily="18" charset="0"/>
                <a:cs typeface="Times New Roman" pitchFamily="18" charset="0"/>
              </a:rPr>
              <a:t>Табыс алынған немесе алынуға тиіс өткізу құны бойынша бағаланады. Өткізу құны салық төлеуші мен сатып алушы немесе активтерді қолданушы арасындағы келісіммен анықталады</a:t>
            </a:r>
            <a:r>
              <a:rPr lang="kk-KZ" sz="3800" dirty="0" smtClean="0">
                <a:latin typeface="Times New Roman" pitchFamily="18" charset="0"/>
                <a:cs typeface="Times New Roman" pitchFamily="18" charset="0"/>
              </a:rPr>
              <a:t>.</a:t>
            </a:r>
          </a:p>
          <a:p>
            <a:r>
              <a:rPr lang="kk-KZ" sz="3800" dirty="0" smtClean="0">
                <a:latin typeface="Times New Roman" pitchFamily="18" charset="0"/>
                <a:cs typeface="Times New Roman" pitchFamily="18" charset="0"/>
              </a:rPr>
              <a:t>Қазақстан Республикасы өзінің 16 жылдық қысқа тарихында салық салудың жоғарыда аталған екі кестесінде қолданып үлгірді. Қазақ ССР-нің 1991 жылғы ақпанның 14-дегі «Кәсіпорындардан, бірлестіктерден және ұйымдардан алынатын салықтар туралы  заңына сәйкес салық салу объектісі ретінде пайда алынады. Осы заңды ауыстырған Қазақстан Республикасы Президентінің 1994 жылғы ақпанның 12-дегі «Пайда мен табысқа салық салу туралы» Заң күші бар Жарлығында салық салу объектісі ретінде табыс та, пайда да алынады. Ал 1995 жылдың 24 сәуірінде қабылданған Қазақстан Республикасы Президентінің «Салықтар және бюджетке төленетін басқа да міндетті төлемдер туралы» заң күші бар Жарлығы мен қазіргі Салық кодексінде де табыс салығы нысанына тоқтады және салық салудың ерекше категориясы салық салынатын табысты енгізеді.</a:t>
            </a:r>
            <a:endParaRPr lang="ru-RU" sz="3800" dirty="0" smtClean="0">
              <a:latin typeface="Times New Roman" pitchFamily="18" charset="0"/>
              <a:cs typeface="Times New Roman" pitchFamily="18" charset="0"/>
            </a:endParaRPr>
          </a:p>
          <a:p>
            <a:endParaRPr lang="ru-RU" dirty="0">
              <a:latin typeface="Times New Roman" pitchFamily="18" charset="0"/>
              <a:cs typeface="Times New Roman" pitchFamily="18" charset="0"/>
            </a:endParaRPr>
          </a:p>
        </p:txBody>
      </p:sp>
      <p:pic>
        <p:nvPicPr>
          <p:cNvPr id="5" name="Picture 27" descr="78ce56ae5fa75ac85e3ab5e321d88a9d">
            <a:hlinkClick r:id="rId2"/>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7235825" y="5734050"/>
            <a:ext cx="1409700" cy="5905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0789244"/>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mph" presetSubtype="0" fill="hold" nodeType="withEffect">
                                  <p:stCondLst>
                                    <p:cond delay="250"/>
                                  </p:stCondLst>
                                  <p:iterate type="lt">
                                    <p:tmPct val="4000"/>
                                  </p:iterate>
                                  <p:childTnLst>
                                    <p:set>
                                      <p:cBhvr override="childStyle">
                                        <p:cTn id="6" dur="1750" fill="hold"/>
                                        <p:tgtEl>
                                          <p:spTgt spid="3">
                                            <p:txEl>
                                              <p:pRg st="0" end="0"/>
                                            </p:txEl>
                                          </p:spTgt>
                                        </p:tgtEl>
                                        <p:attrNameLst>
                                          <p:attrName>style.color</p:attrName>
                                        </p:attrNameLst>
                                      </p:cBhvr>
                                      <p:to>
                                        <p:clrVal>
                                          <a:srgbClr val="D40606"/>
                                        </p:clrVal>
                                      </p:to>
                                    </p:set>
                                    <p:set>
                                      <p:cBhvr>
                                        <p:cTn id="7" dur="1750" fill="hold"/>
                                        <p:tgtEl>
                                          <p:spTgt spid="3">
                                            <p:txEl>
                                              <p:pRg st="0" end="0"/>
                                            </p:txEl>
                                          </p:spTgt>
                                        </p:tgtEl>
                                        <p:attrNameLst>
                                          <p:attrName>fillcolor</p:attrName>
                                        </p:attrNameLst>
                                      </p:cBhvr>
                                      <p:to>
                                        <p:clrVal>
                                          <a:srgbClr val="D40606"/>
                                        </p:clrVal>
                                      </p:to>
                                    </p:set>
                                    <p:set>
                                      <p:cBhvr>
                                        <p:cTn id="8" dur="1750" fill="hold"/>
                                        <p:tgtEl>
                                          <p:spTgt spid="3">
                                            <p:txEl>
                                              <p:pRg st="0" end="0"/>
                                            </p:txEl>
                                          </p:spTgt>
                                        </p:tgtEl>
                                        <p:attrNameLst>
                                          <p:attrName>fill.type</p:attrName>
                                        </p:attrNameLst>
                                      </p:cBhvr>
                                      <p:to>
                                        <p:strVal val="solid"/>
                                      </p:to>
                                    </p:set>
                                  </p:childTnLst>
                                </p:cTn>
                              </p:par>
                            </p:childTnLst>
                          </p:cTn>
                        </p:par>
                        <p:par>
                          <p:cTn id="9" fill="hold">
                            <p:stCondLst>
                              <p:cond delay="20480"/>
                            </p:stCondLst>
                            <p:childTnLst>
                              <p:par>
                                <p:cTn id="10" presetID="16" presetClass="emph" presetSubtype="0" fill="hold" nodeType="afterEffect">
                                  <p:stCondLst>
                                    <p:cond delay="250"/>
                                  </p:stCondLst>
                                  <p:iterate type="lt">
                                    <p:tmPct val="4000"/>
                                  </p:iterate>
                                  <p:childTnLst>
                                    <p:set>
                                      <p:cBhvr override="childStyle">
                                        <p:cTn id="11" dur="1750" fill="hold"/>
                                        <p:tgtEl>
                                          <p:spTgt spid="3">
                                            <p:txEl>
                                              <p:pRg st="1" end="1"/>
                                            </p:txEl>
                                          </p:spTgt>
                                        </p:tgtEl>
                                        <p:attrNameLst>
                                          <p:attrName>style.color</p:attrName>
                                        </p:attrNameLst>
                                      </p:cBhvr>
                                      <p:to>
                                        <p:clrVal>
                                          <a:srgbClr val="D40606"/>
                                        </p:clrVal>
                                      </p:to>
                                    </p:set>
                                    <p:set>
                                      <p:cBhvr>
                                        <p:cTn id="12" dur="1750" fill="hold"/>
                                        <p:tgtEl>
                                          <p:spTgt spid="3">
                                            <p:txEl>
                                              <p:pRg st="1" end="1"/>
                                            </p:txEl>
                                          </p:spTgt>
                                        </p:tgtEl>
                                        <p:attrNameLst>
                                          <p:attrName>fillcolor</p:attrName>
                                        </p:attrNameLst>
                                      </p:cBhvr>
                                      <p:to>
                                        <p:clrVal>
                                          <a:srgbClr val="D40606"/>
                                        </p:clrVal>
                                      </p:to>
                                    </p:set>
                                    <p:set>
                                      <p:cBhvr>
                                        <p:cTn id="13" dur="1750" fill="hold"/>
                                        <p:tgtEl>
                                          <p:spTgt spid="3">
                                            <p:txEl>
                                              <p:pRg st="1" end="1"/>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836712"/>
            <a:ext cx="8229600" cy="5487888"/>
          </a:xfrm>
        </p:spPr>
        <p:txBody>
          <a:bodyPr>
            <a:normAutofit fontScale="70000" lnSpcReduction="20000"/>
          </a:bodyPr>
          <a:lstStyle/>
          <a:p>
            <a:r>
              <a:rPr lang="kk-KZ" dirty="0" smtClean="0">
                <a:latin typeface="Times New Roman" pitchFamily="18" charset="0"/>
                <a:cs typeface="Times New Roman" pitchFamily="18" charset="0"/>
              </a:rPr>
              <a:t>Сонымен қатар Қазақстан Республикасы Президентінің Жарлығында заңды және жеке тұлғаларды қамтитын табыс салығының біртұтас конструкциясы енгізілді. Бірақ бұл субъектілер арсында  олардың табыс түрлері мен оны алу әдістерінде айтарлықтай (едәуір) айырмашылық болуы бұл біріктірудің тиімсіздігін көрсетті және заңды және жеке тұлғаларға салық салудың екі режимі сақталды. Бұған қоса Қаржы Министрлігі заңды және жеке тұлғалардан алынатын табыс салығын есептеу мен төлеудің тәртібі туралы бөлек 2 нұсқаулық дайындады. Жаңа Салық Кодексінде осы кемшіліктер ескеріп Салық Кодексінің табыс салығына байланысты ең негізгі ерекшелігі заңды және жеке тұлғалардан алынатын табыс салығының бір тұтастығы бұзылып, жеке-жеке салық болып бөлінген және дүниежүзілік халықаралық стандартқа сәйкес заңды тұлғалардан алынатын табыс салығы  </a:t>
            </a:r>
            <a:r>
              <a:rPr lang="kk-KZ" i="1" dirty="0" smtClean="0">
                <a:latin typeface="Times New Roman" pitchFamily="18" charset="0"/>
                <a:cs typeface="Times New Roman" pitchFamily="18" charset="0"/>
              </a:rPr>
              <a:t>корпорациялық табыс салығы</a:t>
            </a:r>
            <a:r>
              <a:rPr lang="kk-KZ" dirty="0" smtClean="0">
                <a:latin typeface="Times New Roman" pitchFamily="18" charset="0"/>
                <a:cs typeface="Times New Roman" pitchFamily="18" charset="0"/>
              </a:rPr>
              <a:t> деген жаңа терминмен алынатын болды. Қабылданған концепцияға сәйкес корпорациялық табыс салығының салық салу негізінде заңды тұлғалардан алынатын табыс салығының салық салу принциптері алынған. Салық заңдылықтарының нормаларын біркелкі түсіндіруді қамтамасыз ету, салық төлеушінің қолдануын жеңілдету, салық тәртібін сақтау деңгейін жоғарлату мақсатында Салық Кодексінде нормативтік-құқықтық актілерінің біргеше ережелері біріктірілген, яғни Салық Кодексінде бұрынғы салық заңдылығындай, салықтың төлеушілері, салық салу объектісі, Жылдық жиынтық табысты  қалыптастыру әдістемесі, оны кейін түзету  мүмкіндіктері, шығындарды шегеріске жатқызу, сол сияқты табысты анықтау, залады көшіру құқығы және бюджетке төлеуге жататын салықты есептеу  жолдары анықталған.</a:t>
            </a:r>
          </a:p>
          <a:p>
            <a:r>
              <a:rPr lang="kk-KZ" dirty="0" smtClean="0">
                <a:latin typeface="Times New Roman" pitchFamily="18" charset="0"/>
                <a:cs typeface="Times New Roman" pitchFamily="18" charset="0"/>
              </a:rPr>
              <a:t>Табыс салғының бұрынғы есептеу әдісін сақтай отырып, жылдық жиынтық табыс пен салықтық шегерістердің құрамын қайта қарау жолымен корпорациялық табыс салығы бойынша салық ауыртпалығын төмендету ұсынылған.</a:t>
            </a:r>
            <a:endParaRPr lang="ru-RU" dirty="0">
              <a:latin typeface="Times New Roman" pitchFamily="18" charset="0"/>
              <a:cs typeface="Times New Roman" pitchFamily="18" charset="0"/>
            </a:endParaRPr>
          </a:p>
        </p:txBody>
      </p:sp>
      <p:pic>
        <p:nvPicPr>
          <p:cNvPr id="5" name="Picture 27" descr="78ce56ae5fa75ac85e3ab5e321d88a9d">
            <a:hlinkClick r:id="rId2"/>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7235825" y="5734050"/>
            <a:ext cx="1409700" cy="5905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25597472"/>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mph" presetSubtype="0" fill="hold" nodeType="withEffect">
                                  <p:stCondLst>
                                    <p:cond delay="250"/>
                                  </p:stCondLst>
                                  <p:iterate type="lt">
                                    <p:tmPct val="4000"/>
                                  </p:iterate>
                                  <p:childTnLst>
                                    <p:set>
                                      <p:cBhvr override="childStyle">
                                        <p:cTn id="6" dur="1750" fill="hold"/>
                                        <p:tgtEl>
                                          <p:spTgt spid="3">
                                            <p:txEl>
                                              <p:pRg st="0" end="0"/>
                                            </p:txEl>
                                          </p:spTgt>
                                        </p:tgtEl>
                                        <p:attrNameLst>
                                          <p:attrName>style.color</p:attrName>
                                        </p:attrNameLst>
                                      </p:cBhvr>
                                      <p:to>
                                        <p:clrVal>
                                          <a:srgbClr val="D40606"/>
                                        </p:clrVal>
                                      </p:to>
                                    </p:set>
                                    <p:set>
                                      <p:cBhvr>
                                        <p:cTn id="7" dur="1750" fill="hold"/>
                                        <p:tgtEl>
                                          <p:spTgt spid="3">
                                            <p:txEl>
                                              <p:pRg st="0" end="0"/>
                                            </p:txEl>
                                          </p:spTgt>
                                        </p:tgtEl>
                                        <p:attrNameLst>
                                          <p:attrName>fillcolor</p:attrName>
                                        </p:attrNameLst>
                                      </p:cBhvr>
                                      <p:to>
                                        <p:clrVal>
                                          <a:srgbClr val="D40606"/>
                                        </p:clrVal>
                                      </p:to>
                                    </p:set>
                                    <p:set>
                                      <p:cBhvr>
                                        <p:cTn id="8" dur="1750" fill="hold"/>
                                        <p:tgtEl>
                                          <p:spTgt spid="3">
                                            <p:txEl>
                                              <p:pRg st="0" end="0"/>
                                            </p:txEl>
                                          </p:spTgt>
                                        </p:tgtEl>
                                        <p:attrNameLst>
                                          <p:attrName>fill.type</p:attrName>
                                        </p:attrNameLst>
                                      </p:cBhvr>
                                      <p:to>
                                        <p:strVal val="solid"/>
                                      </p:to>
                                    </p:set>
                                  </p:childTnLst>
                                </p:cTn>
                              </p:par>
                            </p:childTnLst>
                          </p:cTn>
                        </p:par>
                        <p:par>
                          <p:cTn id="9" fill="hold">
                            <p:stCondLst>
                              <p:cond delay="100840"/>
                            </p:stCondLst>
                            <p:childTnLst>
                              <p:par>
                                <p:cTn id="10" presetID="16" presetClass="emph" presetSubtype="0" fill="hold" nodeType="afterEffect">
                                  <p:stCondLst>
                                    <p:cond delay="250"/>
                                  </p:stCondLst>
                                  <p:iterate type="lt">
                                    <p:tmPct val="4000"/>
                                  </p:iterate>
                                  <p:childTnLst>
                                    <p:set>
                                      <p:cBhvr override="childStyle">
                                        <p:cTn id="11" dur="1750" fill="hold"/>
                                        <p:tgtEl>
                                          <p:spTgt spid="3">
                                            <p:txEl>
                                              <p:pRg st="1" end="1"/>
                                            </p:txEl>
                                          </p:spTgt>
                                        </p:tgtEl>
                                        <p:attrNameLst>
                                          <p:attrName>style.color</p:attrName>
                                        </p:attrNameLst>
                                      </p:cBhvr>
                                      <p:to>
                                        <p:clrVal>
                                          <a:srgbClr val="D40606"/>
                                        </p:clrVal>
                                      </p:to>
                                    </p:set>
                                    <p:set>
                                      <p:cBhvr>
                                        <p:cTn id="12" dur="1750" fill="hold"/>
                                        <p:tgtEl>
                                          <p:spTgt spid="3">
                                            <p:txEl>
                                              <p:pRg st="1" end="1"/>
                                            </p:txEl>
                                          </p:spTgt>
                                        </p:tgtEl>
                                        <p:attrNameLst>
                                          <p:attrName>fillcolor</p:attrName>
                                        </p:attrNameLst>
                                      </p:cBhvr>
                                      <p:to>
                                        <p:clrVal>
                                          <a:srgbClr val="D40606"/>
                                        </p:clrVal>
                                      </p:to>
                                    </p:set>
                                    <p:set>
                                      <p:cBhvr>
                                        <p:cTn id="13" dur="1750" fill="hold"/>
                                        <p:tgtEl>
                                          <p:spTgt spid="3">
                                            <p:txEl>
                                              <p:pRg st="1" end="1"/>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23528" y="1052736"/>
            <a:ext cx="8229600" cy="5271864"/>
          </a:xfrm>
        </p:spPr>
        <p:txBody>
          <a:bodyPr>
            <a:normAutofit fontScale="55000" lnSpcReduction="20000"/>
          </a:bodyPr>
          <a:lstStyle/>
          <a:p>
            <a:r>
              <a:rPr lang="kk-KZ" i="1" dirty="0">
                <a:latin typeface="Times New Roman" pitchFamily="18" charset="0"/>
                <a:cs typeface="Times New Roman" pitchFamily="18" charset="0"/>
              </a:rPr>
              <a:t>Корпорациялық табыс салығының құрылу негізі. </a:t>
            </a:r>
            <a:r>
              <a:rPr lang="kk-KZ" dirty="0">
                <a:latin typeface="Times New Roman" pitchFamily="18" charset="0"/>
                <a:cs typeface="Times New Roman" pitchFamily="18" charset="0"/>
              </a:rPr>
              <a:t>Корпорациялық табыс салығы корпорациялардың табысына салынатын тікелей салық. Содай-ақ бюджеттің реттеуші кірісі болып табылады.</a:t>
            </a:r>
            <a:endParaRPr lang="ru-RU" dirty="0">
              <a:latin typeface="Times New Roman" pitchFamily="18" charset="0"/>
              <a:cs typeface="Times New Roman" pitchFamily="18" charset="0"/>
            </a:endParaRPr>
          </a:p>
          <a:p>
            <a:r>
              <a:rPr lang="kk-KZ" dirty="0">
                <a:latin typeface="Times New Roman" pitchFamily="18" charset="0"/>
                <a:cs typeface="Times New Roman" pitchFamily="18" charset="0"/>
              </a:rPr>
              <a:t>Бюджеттің кірісін </a:t>
            </a:r>
            <a:r>
              <a:rPr lang="kk-KZ" i="1" dirty="0">
                <a:latin typeface="Times New Roman" pitchFamily="18" charset="0"/>
                <a:cs typeface="Times New Roman" pitchFamily="18" charset="0"/>
              </a:rPr>
              <a:t>реттелетін және бекітілетін салықтар</a:t>
            </a:r>
            <a:r>
              <a:rPr lang="kk-KZ" dirty="0">
                <a:latin typeface="Times New Roman" pitchFamily="18" charset="0"/>
                <a:cs typeface="Times New Roman" pitchFamily="18" charset="0"/>
              </a:rPr>
              <a:t> құрайды.</a:t>
            </a:r>
            <a:endParaRPr lang="ru-RU" dirty="0">
              <a:latin typeface="Times New Roman" pitchFamily="18" charset="0"/>
              <a:cs typeface="Times New Roman" pitchFamily="18" charset="0"/>
            </a:endParaRPr>
          </a:p>
          <a:p>
            <a:r>
              <a:rPr lang="kk-KZ" b="1" u="sng" dirty="0">
                <a:latin typeface="Times New Roman" pitchFamily="18" charset="0"/>
                <a:cs typeface="Times New Roman" pitchFamily="18" charset="0"/>
              </a:rPr>
              <a:t>Реттелетін салықтар –</a:t>
            </a:r>
            <a:r>
              <a:rPr lang="kk-KZ" i="1" dirty="0">
                <a:latin typeface="Times New Roman" pitchFamily="18" charset="0"/>
                <a:cs typeface="Times New Roman" pitchFamily="18" charset="0"/>
              </a:rPr>
              <a:t>қалыпты мөлшер бойынша бюджеттің әр деңгейі арасындағы бөлінетін салықтар.</a:t>
            </a:r>
            <a:endParaRPr lang="ru-RU" dirty="0">
              <a:latin typeface="Times New Roman" pitchFamily="18" charset="0"/>
              <a:cs typeface="Times New Roman" pitchFamily="18" charset="0"/>
            </a:endParaRPr>
          </a:p>
          <a:p>
            <a:r>
              <a:rPr lang="kk-KZ" b="1" u="sng" dirty="0">
                <a:latin typeface="Times New Roman" pitchFamily="18" charset="0"/>
                <a:cs typeface="Times New Roman" pitchFamily="18" charset="0"/>
              </a:rPr>
              <a:t>Бекітілетін салықтар –</a:t>
            </a:r>
            <a:r>
              <a:rPr lang="kk-KZ" i="1" dirty="0">
                <a:latin typeface="Times New Roman" pitchFamily="18" charset="0"/>
                <a:cs typeface="Times New Roman" pitchFamily="18" charset="0"/>
              </a:rPr>
              <a:t>тек бір бюджетке түсетін салықтар.</a:t>
            </a:r>
            <a:endParaRPr lang="ru-RU" dirty="0">
              <a:latin typeface="Times New Roman" pitchFamily="18" charset="0"/>
              <a:cs typeface="Times New Roman" pitchFamily="18" charset="0"/>
            </a:endParaRPr>
          </a:p>
          <a:p>
            <a:r>
              <a:rPr lang="kk-KZ" b="1" dirty="0">
                <a:latin typeface="Times New Roman" pitchFamily="18" charset="0"/>
                <a:cs typeface="Times New Roman" pitchFamily="18" charset="0"/>
              </a:rPr>
              <a:t>Заңды тұлға дегеніміз </a:t>
            </a:r>
            <a:r>
              <a:rPr lang="kk-KZ" dirty="0">
                <a:latin typeface="Times New Roman" pitchFamily="18" charset="0"/>
                <a:cs typeface="Times New Roman" pitchFamily="18" charset="0"/>
              </a:rPr>
              <a:t>ҚР-ның не шет мемлекеттің заңдарына сәйкес құрылған дербес мүлкі бар, сол мүлікпен құқықтар мен міндеттерге мүліктік және мүліктік емес қатынастарды жүзеге асыратын, сотта талапкер және жауапкер бола алатын ұйым.</a:t>
            </a:r>
            <a:endParaRPr lang="ru-RU" dirty="0">
              <a:latin typeface="Times New Roman" pitchFamily="18" charset="0"/>
              <a:cs typeface="Times New Roman" pitchFamily="18" charset="0"/>
            </a:endParaRPr>
          </a:p>
          <a:p>
            <a:r>
              <a:rPr lang="kk-KZ" dirty="0" smtClean="0">
                <a:latin typeface="Times New Roman" pitchFamily="18" charset="0"/>
                <a:cs typeface="Times New Roman" pitchFamily="18" charset="0"/>
              </a:rPr>
              <a:t> Корпорациялық табыс салығын төлеушілерге </a:t>
            </a:r>
            <a:r>
              <a:rPr lang="kk-KZ" b="1" dirty="0" smtClean="0">
                <a:latin typeface="Times New Roman" pitchFamily="18" charset="0"/>
                <a:cs typeface="Times New Roman" pitchFamily="18" charset="0"/>
              </a:rPr>
              <a:t>ҚР ҰБ мен мемлекеттік мекемелерді </a:t>
            </a:r>
            <a:r>
              <a:rPr lang="kk-KZ" dirty="0" smtClean="0">
                <a:latin typeface="Times New Roman" pitchFamily="18" charset="0"/>
                <a:cs typeface="Times New Roman" pitchFamily="18" charset="0"/>
              </a:rPr>
              <a:t>қоспағанда, ҚР резидент заңды тұлғалары, сондай-ақ ҚР-да қызметін тұрақты мекеме арқылы жүзеге асыратын немесе ҚР-дағы көздерден табыс алатын резидент емес заңды тұлғалар жатады.</a:t>
            </a:r>
            <a:endParaRPr lang="ru-RU" dirty="0">
              <a:latin typeface="Times New Roman" pitchFamily="18" charset="0"/>
              <a:cs typeface="Times New Roman" pitchFamily="18" charset="0"/>
            </a:endParaRPr>
          </a:p>
          <a:p>
            <a:r>
              <a:rPr lang="kk-KZ" b="1" u="sng" dirty="0" smtClean="0">
                <a:latin typeface="Times New Roman" pitchFamily="18" charset="0"/>
                <a:cs typeface="Times New Roman" pitchFamily="18" charset="0"/>
              </a:rPr>
              <a:t>Резидент заңды тұлға –</a:t>
            </a:r>
            <a:r>
              <a:rPr lang="kk-KZ" i="1" dirty="0" smtClean="0">
                <a:latin typeface="Times New Roman" pitchFamily="18" charset="0"/>
                <a:cs typeface="Times New Roman" pitchFamily="18" charset="0"/>
              </a:rPr>
              <a:t>ҚР-ң заңдарына  сәйкес құрылған немесе оның нақты басқару органдары Қазақстанда болатын заңды тұлға.</a:t>
            </a:r>
            <a:endParaRPr lang="ru-RU" dirty="0" smtClean="0">
              <a:latin typeface="Times New Roman" pitchFamily="18" charset="0"/>
              <a:cs typeface="Times New Roman" pitchFamily="18" charset="0"/>
            </a:endParaRPr>
          </a:p>
          <a:p>
            <a:r>
              <a:rPr lang="kk-KZ" b="1" u="sng" dirty="0" smtClean="0">
                <a:latin typeface="Times New Roman" pitchFamily="18" charset="0"/>
                <a:cs typeface="Times New Roman" pitchFamily="18" charset="0"/>
              </a:rPr>
              <a:t>Резидент емес заңды тұлға –</a:t>
            </a:r>
            <a:r>
              <a:rPr lang="kk-KZ" i="1" dirty="0" smtClean="0">
                <a:latin typeface="Times New Roman" pitchFamily="18" charset="0"/>
                <a:cs typeface="Times New Roman" pitchFamily="18" charset="0"/>
              </a:rPr>
              <a:t>ҚР аумағында кәсіпкерлік қызметін тұрақты мекеме арқылы жүзеге асыратын, сондай-ақ тұрақты мекеме құрмай ҚР-нан табыстар алатын шетел заңды тұлғалары. </a:t>
            </a:r>
            <a:endParaRPr lang="ru-RU" dirty="0" smtClean="0">
              <a:latin typeface="Times New Roman" pitchFamily="18" charset="0"/>
              <a:cs typeface="Times New Roman" pitchFamily="18" charset="0"/>
            </a:endParaRPr>
          </a:p>
          <a:p>
            <a:r>
              <a:rPr lang="kk-KZ" dirty="0" smtClean="0">
                <a:latin typeface="Times New Roman" pitchFamily="18" charset="0"/>
                <a:cs typeface="Times New Roman" pitchFamily="18" charset="0"/>
              </a:rPr>
              <a:t>Табыс салығының </a:t>
            </a:r>
            <a:r>
              <a:rPr lang="kk-KZ" b="1" i="1" u="sng" dirty="0" smtClean="0">
                <a:latin typeface="Times New Roman" pitchFamily="18" charset="0"/>
                <a:cs typeface="Times New Roman" pitchFamily="18" charset="0"/>
              </a:rPr>
              <a:t>салық салу объектілері </a:t>
            </a:r>
            <a:r>
              <a:rPr lang="kk-KZ" dirty="0" smtClean="0">
                <a:latin typeface="Times New Roman" pitchFamily="18" charset="0"/>
                <a:cs typeface="Times New Roman" pitchFamily="18" charset="0"/>
              </a:rPr>
              <a:t>болып:</a:t>
            </a:r>
            <a:endParaRPr lang="ru-RU" dirty="0" smtClean="0">
              <a:latin typeface="Times New Roman" pitchFamily="18" charset="0"/>
              <a:cs typeface="Times New Roman" pitchFamily="18" charset="0"/>
            </a:endParaRPr>
          </a:p>
          <a:p>
            <a:pPr lvl="0"/>
            <a:r>
              <a:rPr lang="kk-KZ" dirty="0" smtClean="0">
                <a:latin typeface="Times New Roman" pitchFamily="18" charset="0"/>
                <a:cs typeface="Times New Roman" pitchFamily="18" charset="0"/>
              </a:rPr>
              <a:t>1)салық салынатын табыс;</a:t>
            </a:r>
            <a:endParaRPr lang="ru-RU" dirty="0" smtClean="0">
              <a:latin typeface="Times New Roman" pitchFamily="18" charset="0"/>
              <a:cs typeface="Times New Roman" pitchFamily="18" charset="0"/>
            </a:endParaRPr>
          </a:p>
          <a:p>
            <a:pPr lvl="0"/>
            <a:r>
              <a:rPr lang="kk-KZ" dirty="0" smtClean="0">
                <a:latin typeface="Times New Roman" pitchFamily="18" charset="0"/>
                <a:cs typeface="Times New Roman" pitchFamily="18" charset="0"/>
              </a:rPr>
              <a:t>2)төлем көзінен салық салынатын табыс;</a:t>
            </a:r>
            <a:endParaRPr lang="ru-RU" dirty="0" smtClean="0">
              <a:latin typeface="Times New Roman" pitchFamily="18" charset="0"/>
              <a:cs typeface="Times New Roman" pitchFamily="18" charset="0"/>
            </a:endParaRPr>
          </a:p>
          <a:p>
            <a:pPr lvl="0"/>
            <a:r>
              <a:rPr lang="kk-KZ" dirty="0" smtClean="0">
                <a:latin typeface="Times New Roman" pitchFamily="18" charset="0"/>
                <a:cs typeface="Times New Roman" pitchFamily="18" charset="0"/>
              </a:rPr>
              <a:t>3)ҚР-да  қызметін тұрақты мекеме арқылы жүзеге асыратын резидент емес заңды тұлғаның </a:t>
            </a:r>
            <a:r>
              <a:rPr lang="kk-KZ" b="1" dirty="0" smtClean="0">
                <a:latin typeface="Times New Roman" pitchFamily="18" charset="0"/>
                <a:cs typeface="Times New Roman" pitchFamily="18" charset="0"/>
              </a:rPr>
              <a:t>таза табыс </a:t>
            </a:r>
            <a:r>
              <a:rPr lang="kk-KZ" dirty="0" smtClean="0">
                <a:latin typeface="Times New Roman" pitchFamily="18" charset="0"/>
                <a:cs typeface="Times New Roman" pitchFamily="18" charset="0"/>
              </a:rPr>
              <a:t>корпорациялық табыс салығы салынатын объектілер болып табылады.</a:t>
            </a:r>
            <a:endParaRPr lang="ru-RU" dirty="0" smtClean="0">
              <a:latin typeface="Times New Roman" pitchFamily="18" charset="0"/>
              <a:cs typeface="Times New Roman" pitchFamily="18" charset="0"/>
            </a:endParaRPr>
          </a:p>
          <a:p>
            <a:r>
              <a:rPr lang="kk-KZ" dirty="0" smtClean="0">
                <a:latin typeface="Times New Roman" pitchFamily="18" charset="0"/>
                <a:cs typeface="Times New Roman" pitchFamily="18" charset="0"/>
              </a:rPr>
              <a:t>      </a:t>
            </a:r>
            <a:r>
              <a:rPr lang="kk-KZ" b="1" dirty="0" smtClean="0">
                <a:latin typeface="Times New Roman" pitchFamily="18" charset="0"/>
                <a:cs typeface="Times New Roman" pitchFamily="18" charset="0"/>
              </a:rPr>
              <a:t>Салық салынатын табыс </a:t>
            </a:r>
            <a:r>
              <a:rPr lang="kk-KZ" dirty="0" smtClean="0">
                <a:latin typeface="Times New Roman" pitchFamily="18" charset="0"/>
                <a:cs typeface="Times New Roman" pitchFamily="18" charset="0"/>
              </a:rPr>
              <a:t>жылдық жиынтық табыс пен көзделген шегерімдер арасындағы айырма ретінде анықталады.</a:t>
            </a:r>
            <a:endParaRPr lang="ru-RU" dirty="0" smtClean="0">
              <a:latin typeface="Times New Roman" pitchFamily="18" charset="0"/>
              <a:cs typeface="Times New Roman" pitchFamily="18" charset="0"/>
            </a:endParaRPr>
          </a:p>
        </p:txBody>
      </p:sp>
      <p:pic>
        <p:nvPicPr>
          <p:cNvPr id="5" name="Picture 27" descr="78ce56ae5fa75ac85e3ab5e321d88a9d">
            <a:hlinkClick r:id="rId2"/>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7235825" y="5734050"/>
            <a:ext cx="1409700" cy="5905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31443704"/>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mph" presetSubtype="0" fill="hold" nodeType="withEffect">
                                  <p:stCondLst>
                                    <p:cond delay="250"/>
                                  </p:stCondLst>
                                  <p:iterate type="lt">
                                    <p:tmPct val="4000"/>
                                  </p:iterate>
                                  <p:childTnLst>
                                    <p:set>
                                      <p:cBhvr override="childStyle">
                                        <p:cTn id="6" dur="1750" fill="hold"/>
                                        <p:tgtEl>
                                          <p:spTgt spid="3">
                                            <p:txEl>
                                              <p:pRg st="0" end="0"/>
                                            </p:txEl>
                                          </p:spTgt>
                                        </p:tgtEl>
                                        <p:attrNameLst>
                                          <p:attrName>style.color</p:attrName>
                                        </p:attrNameLst>
                                      </p:cBhvr>
                                      <p:to>
                                        <p:clrVal>
                                          <a:srgbClr val="D40606"/>
                                        </p:clrVal>
                                      </p:to>
                                    </p:set>
                                    <p:set>
                                      <p:cBhvr>
                                        <p:cTn id="7" dur="1750" fill="hold"/>
                                        <p:tgtEl>
                                          <p:spTgt spid="3">
                                            <p:txEl>
                                              <p:pRg st="0" end="0"/>
                                            </p:txEl>
                                          </p:spTgt>
                                        </p:tgtEl>
                                        <p:attrNameLst>
                                          <p:attrName>fillcolor</p:attrName>
                                        </p:attrNameLst>
                                      </p:cBhvr>
                                      <p:to>
                                        <p:clrVal>
                                          <a:srgbClr val="D40606"/>
                                        </p:clrVal>
                                      </p:to>
                                    </p:set>
                                    <p:set>
                                      <p:cBhvr>
                                        <p:cTn id="8" dur="1750" fill="hold"/>
                                        <p:tgtEl>
                                          <p:spTgt spid="3">
                                            <p:txEl>
                                              <p:pRg st="0" end="0"/>
                                            </p:txEl>
                                          </p:spTgt>
                                        </p:tgtEl>
                                        <p:attrNameLst>
                                          <p:attrName>fill.type</p:attrName>
                                        </p:attrNameLst>
                                      </p:cBhvr>
                                      <p:to>
                                        <p:strVal val="solid"/>
                                      </p:to>
                                    </p:set>
                                  </p:childTnLst>
                                </p:cTn>
                              </p:par>
                            </p:childTnLst>
                          </p:cTn>
                        </p:par>
                        <p:par>
                          <p:cTn id="9" fill="hold">
                            <p:stCondLst>
                              <p:cond delay="12780"/>
                            </p:stCondLst>
                            <p:childTnLst>
                              <p:par>
                                <p:cTn id="10" presetID="16" presetClass="emph" presetSubtype="0" fill="hold" nodeType="afterEffect">
                                  <p:stCondLst>
                                    <p:cond delay="250"/>
                                  </p:stCondLst>
                                  <p:iterate type="lt">
                                    <p:tmPct val="4000"/>
                                  </p:iterate>
                                  <p:childTnLst>
                                    <p:set>
                                      <p:cBhvr override="childStyle">
                                        <p:cTn id="11" dur="1750" fill="hold"/>
                                        <p:tgtEl>
                                          <p:spTgt spid="3">
                                            <p:txEl>
                                              <p:pRg st="1" end="1"/>
                                            </p:txEl>
                                          </p:spTgt>
                                        </p:tgtEl>
                                        <p:attrNameLst>
                                          <p:attrName>style.color</p:attrName>
                                        </p:attrNameLst>
                                      </p:cBhvr>
                                      <p:to>
                                        <p:clrVal>
                                          <a:srgbClr val="D40606"/>
                                        </p:clrVal>
                                      </p:to>
                                    </p:set>
                                    <p:set>
                                      <p:cBhvr>
                                        <p:cTn id="12" dur="1750" fill="hold"/>
                                        <p:tgtEl>
                                          <p:spTgt spid="3">
                                            <p:txEl>
                                              <p:pRg st="1" end="1"/>
                                            </p:txEl>
                                          </p:spTgt>
                                        </p:tgtEl>
                                        <p:attrNameLst>
                                          <p:attrName>fillcolor</p:attrName>
                                        </p:attrNameLst>
                                      </p:cBhvr>
                                      <p:to>
                                        <p:clrVal>
                                          <a:srgbClr val="D40606"/>
                                        </p:clrVal>
                                      </p:to>
                                    </p:set>
                                    <p:set>
                                      <p:cBhvr>
                                        <p:cTn id="13" dur="1750" fill="hold"/>
                                        <p:tgtEl>
                                          <p:spTgt spid="3">
                                            <p:txEl>
                                              <p:pRg st="1" end="1"/>
                                            </p:txEl>
                                          </p:spTgt>
                                        </p:tgtEl>
                                        <p:attrNameLst>
                                          <p:attrName>fill.type</p:attrName>
                                        </p:attrNameLst>
                                      </p:cBhvr>
                                      <p:to>
                                        <p:strVal val="solid"/>
                                      </p:to>
                                    </p:set>
                                  </p:childTnLst>
                                </p:cTn>
                              </p:par>
                            </p:childTnLst>
                          </p:cTn>
                        </p:par>
                        <p:par>
                          <p:cTn id="14" fill="hold">
                            <p:stCondLst>
                              <p:cond delay="18700"/>
                            </p:stCondLst>
                            <p:childTnLst>
                              <p:par>
                                <p:cTn id="15" presetID="16" presetClass="emph" presetSubtype="0" fill="hold" nodeType="afterEffect">
                                  <p:stCondLst>
                                    <p:cond delay="250"/>
                                  </p:stCondLst>
                                  <p:iterate type="lt">
                                    <p:tmPct val="4000"/>
                                  </p:iterate>
                                  <p:childTnLst>
                                    <p:set>
                                      <p:cBhvr override="childStyle">
                                        <p:cTn id="16" dur="1750" fill="hold"/>
                                        <p:tgtEl>
                                          <p:spTgt spid="3">
                                            <p:txEl>
                                              <p:pRg st="2" end="2"/>
                                            </p:txEl>
                                          </p:spTgt>
                                        </p:tgtEl>
                                        <p:attrNameLst>
                                          <p:attrName>style.color</p:attrName>
                                        </p:attrNameLst>
                                      </p:cBhvr>
                                      <p:to>
                                        <p:clrVal>
                                          <a:srgbClr val="D40606"/>
                                        </p:clrVal>
                                      </p:to>
                                    </p:set>
                                    <p:set>
                                      <p:cBhvr>
                                        <p:cTn id="17" dur="1750" fill="hold"/>
                                        <p:tgtEl>
                                          <p:spTgt spid="3">
                                            <p:txEl>
                                              <p:pRg st="2" end="2"/>
                                            </p:txEl>
                                          </p:spTgt>
                                        </p:tgtEl>
                                        <p:attrNameLst>
                                          <p:attrName>fillcolor</p:attrName>
                                        </p:attrNameLst>
                                      </p:cBhvr>
                                      <p:to>
                                        <p:clrVal>
                                          <a:srgbClr val="D40606"/>
                                        </p:clrVal>
                                      </p:to>
                                    </p:set>
                                    <p:set>
                                      <p:cBhvr>
                                        <p:cTn id="18" dur="1750" fill="hold"/>
                                        <p:tgtEl>
                                          <p:spTgt spid="3">
                                            <p:txEl>
                                              <p:pRg st="2" end="2"/>
                                            </p:txEl>
                                          </p:spTgt>
                                        </p:tgtEl>
                                        <p:attrNameLst>
                                          <p:attrName>fill.type</p:attrName>
                                        </p:attrNameLst>
                                      </p:cBhvr>
                                      <p:to>
                                        <p:strVal val="solid"/>
                                      </p:to>
                                    </p:set>
                                  </p:childTnLst>
                                </p:cTn>
                              </p:par>
                            </p:childTnLst>
                          </p:cTn>
                        </p:par>
                        <p:par>
                          <p:cTn id="19" fill="hold">
                            <p:stCondLst>
                              <p:cond delay="26580"/>
                            </p:stCondLst>
                            <p:childTnLst>
                              <p:par>
                                <p:cTn id="20" presetID="16" presetClass="emph" presetSubtype="0" fill="hold" nodeType="afterEffect">
                                  <p:stCondLst>
                                    <p:cond delay="250"/>
                                  </p:stCondLst>
                                  <p:iterate type="lt">
                                    <p:tmPct val="4000"/>
                                  </p:iterate>
                                  <p:childTnLst>
                                    <p:set>
                                      <p:cBhvr override="childStyle">
                                        <p:cTn id="21" dur="1750" fill="hold"/>
                                        <p:tgtEl>
                                          <p:spTgt spid="3">
                                            <p:txEl>
                                              <p:pRg st="3" end="3"/>
                                            </p:txEl>
                                          </p:spTgt>
                                        </p:tgtEl>
                                        <p:attrNameLst>
                                          <p:attrName>style.color</p:attrName>
                                        </p:attrNameLst>
                                      </p:cBhvr>
                                      <p:to>
                                        <p:clrVal>
                                          <a:srgbClr val="D40606"/>
                                        </p:clrVal>
                                      </p:to>
                                    </p:set>
                                    <p:set>
                                      <p:cBhvr>
                                        <p:cTn id="22" dur="1750" fill="hold"/>
                                        <p:tgtEl>
                                          <p:spTgt spid="3">
                                            <p:txEl>
                                              <p:pRg st="3" end="3"/>
                                            </p:txEl>
                                          </p:spTgt>
                                        </p:tgtEl>
                                        <p:attrNameLst>
                                          <p:attrName>fillcolor</p:attrName>
                                        </p:attrNameLst>
                                      </p:cBhvr>
                                      <p:to>
                                        <p:clrVal>
                                          <a:srgbClr val="D40606"/>
                                        </p:clrVal>
                                      </p:to>
                                    </p:set>
                                    <p:set>
                                      <p:cBhvr>
                                        <p:cTn id="23" dur="1750" fill="hold"/>
                                        <p:tgtEl>
                                          <p:spTgt spid="3">
                                            <p:txEl>
                                              <p:pRg st="3" end="3"/>
                                            </p:txEl>
                                          </p:spTgt>
                                        </p:tgtEl>
                                        <p:attrNameLst>
                                          <p:attrName>fill.type</p:attrName>
                                        </p:attrNameLst>
                                      </p:cBhvr>
                                      <p:to>
                                        <p:strVal val="solid"/>
                                      </p:to>
                                    </p:set>
                                  </p:childTnLst>
                                </p:cTn>
                              </p:par>
                            </p:childTnLst>
                          </p:cTn>
                        </p:par>
                        <p:par>
                          <p:cTn id="24" fill="hold">
                            <p:stCondLst>
                              <p:cond delay="32010"/>
                            </p:stCondLst>
                            <p:childTnLst>
                              <p:par>
                                <p:cTn id="25" presetID="16" presetClass="emph" presetSubtype="0" fill="hold" nodeType="afterEffect">
                                  <p:stCondLst>
                                    <p:cond delay="250"/>
                                  </p:stCondLst>
                                  <p:iterate type="lt">
                                    <p:tmPct val="4000"/>
                                  </p:iterate>
                                  <p:childTnLst>
                                    <p:set>
                                      <p:cBhvr override="childStyle">
                                        <p:cTn id="26" dur="1750" fill="hold"/>
                                        <p:tgtEl>
                                          <p:spTgt spid="3">
                                            <p:txEl>
                                              <p:pRg st="4" end="4"/>
                                            </p:txEl>
                                          </p:spTgt>
                                        </p:tgtEl>
                                        <p:attrNameLst>
                                          <p:attrName>style.color</p:attrName>
                                        </p:attrNameLst>
                                      </p:cBhvr>
                                      <p:to>
                                        <p:clrVal>
                                          <a:srgbClr val="D40606"/>
                                        </p:clrVal>
                                      </p:to>
                                    </p:set>
                                    <p:set>
                                      <p:cBhvr>
                                        <p:cTn id="27" dur="1750" fill="hold"/>
                                        <p:tgtEl>
                                          <p:spTgt spid="3">
                                            <p:txEl>
                                              <p:pRg st="4" end="4"/>
                                            </p:txEl>
                                          </p:spTgt>
                                        </p:tgtEl>
                                        <p:attrNameLst>
                                          <p:attrName>fillcolor</p:attrName>
                                        </p:attrNameLst>
                                      </p:cBhvr>
                                      <p:to>
                                        <p:clrVal>
                                          <a:srgbClr val="D40606"/>
                                        </p:clrVal>
                                      </p:to>
                                    </p:set>
                                    <p:set>
                                      <p:cBhvr>
                                        <p:cTn id="28" dur="1750" fill="hold"/>
                                        <p:tgtEl>
                                          <p:spTgt spid="3">
                                            <p:txEl>
                                              <p:pRg st="4" end="4"/>
                                            </p:txEl>
                                          </p:spTgt>
                                        </p:tgtEl>
                                        <p:attrNameLst>
                                          <p:attrName>fill.type</p:attrName>
                                        </p:attrNameLst>
                                      </p:cBhvr>
                                      <p:to>
                                        <p:strVal val="solid"/>
                                      </p:to>
                                    </p:set>
                                  </p:childTnLst>
                                </p:cTn>
                              </p:par>
                            </p:childTnLst>
                          </p:cTn>
                        </p:par>
                        <p:par>
                          <p:cTn id="29" fill="hold">
                            <p:stCondLst>
                              <p:cond delay="48150"/>
                            </p:stCondLst>
                            <p:childTnLst>
                              <p:par>
                                <p:cTn id="30" presetID="16" presetClass="emph" presetSubtype="0" fill="hold" nodeType="afterEffect">
                                  <p:stCondLst>
                                    <p:cond delay="250"/>
                                  </p:stCondLst>
                                  <p:iterate type="lt">
                                    <p:tmPct val="4000"/>
                                  </p:iterate>
                                  <p:childTnLst>
                                    <p:set>
                                      <p:cBhvr override="childStyle">
                                        <p:cTn id="31" dur="1750" fill="hold"/>
                                        <p:tgtEl>
                                          <p:spTgt spid="3">
                                            <p:txEl>
                                              <p:pRg st="5" end="5"/>
                                            </p:txEl>
                                          </p:spTgt>
                                        </p:tgtEl>
                                        <p:attrNameLst>
                                          <p:attrName>style.color</p:attrName>
                                        </p:attrNameLst>
                                      </p:cBhvr>
                                      <p:to>
                                        <p:clrVal>
                                          <a:srgbClr val="D40606"/>
                                        </p:clrVal>
                                      </p:to>
                                    </p:set>
                                    <p:set>
                                      <p:cBhvr>
                                        <p:cTn id="32" dur="1750" fill="hold"/>
                                        <p:tgtEl>
                                          <p:spTgt spid="3">
                                            <p:txEl>
                                              <p:pRg st="5" end="5"/>
                                            </p:txEl>
                                          </p:spTgt>
                                        </p:tgtEl>
                                        <p:attrNameLst>
                                          <p:attrName>fillcolor</p:attrName>
                                        </p:attrNameLst>
                                      </p:cBhvr>
                                      <p:to>
                                        <p:clrVal>
                                          <a:srgbClr val="D40606"/>
                                        </p:clrVal>
                                      </p:to>
                                    </p:set>
                                    <p:set>
                                      <p:cBhvr>
                                        <p:cTn id="33" dur="1750" fill="hold"/>
                                        <p:tgtEl>
                                          <p:spTgt spid="3">
                                            <p:txEl>
                                              <p:pRg st="5" end="5"/>
                                            </p:txEl>
                                          </p:spTgt>
                                        </p:tgtEl>
                                        <p:attrNameLst>
                                          <p:attrName>fill.type</p:attrName>
                                        </p:attrNameLst>
                                      </p:cBhvr>
                                      <p:to>
                                        <p:strVal val="solid"/>
                                      </p:to>
                                    </p:set>
                                  </p:childTnLst>
                                </p:cTn>
                              </p:par>
                            </p:childTnLst>
                          </p:cTn>
                        </p:par>
                        <p:par>
                          <p:cTn id="34" fill="hold">
                            <p:stCondLst>
                              <p:cond delay="65620"/>
                            </p:stCondLst>
                            <p:childTnLst>
                              <p:par>
                                <p:cTn id="35" presetID="16" presetClass="emph" presetSubtype="0" fill="hold" nodeType="afterEffect">
                                  <p:stCondLst>
                                    <p:cond delay="250"/>
                                  </p:stCondLst>
                                  <p:iterate type="lt">
                                    <p:tmPct val="4000"/>
                                  </p:iterate>
                                  <p:childTnLst>
                                    <p:set>
                                      <p:cBhvr override="childStyle">
                                        <p:cTn id="36" dur="1750" fill="hold"/>
                                        <p:tgtEl>
                                          <p:spTgt spid="3">
                                            <p:txEl>
                                              <p:pRg st="6" end="6"/>
                                            </p:txEl>
                                          </p:spTgt>
                                        </p:tgtEl>
                                        <p:attrNameLst>
                                          <p:attrName>style.color</p:attrName>
                                        </p:attrNameLst>
                                      </p:cBhvr>
                                      <p:to>
                                        <p:clrVal>
                                          <a:srgbClr val="D40606"/>
                                        </p:clrVal>
                                      </p:to>
                                    </p:set>
                                    <p:set>
                                      <p:cBhvr>
                                        <p:cTn id="37" dur="1750" fill="hold"/>
                                        <p:tgtEl>
                                          <p:spTgt spid="3">
                                            <p:txEl>
                                              <p:pRg st="6" end="6"/>
                                            </p:txEl>
                                          </p:spTgt>
                                        </p:tgtEl>
                                        <p:attrNameLst>
                                          <p:attrName>fillcolor</p:attrName>
                                        </p:attrNameLst>
                                      </p:cBhvr>
                                      <p:to>
                                        <p:clrVal>
                                          <a:srgbClr val="D40606"/>
                                        </p:clrVal>
                                      </p:to>
                                    </p:set>
                                    <p:set>
                                      <p:cBhvr>
                                        <p:cTn id="38" dur="1750" fill="hold"/>
                                        <p:tgtEl>
                                          <p:spTgt spid="3">
                                            <p:txEl>
                                              <p:pRg st="6" end="6"/>
                                            </p:txEl>
                                          </p:spTgt>
                                        </p:tgtEl>
                                        <p:attrNameLst>
                                          <p:attrName>fill.type</p:attrName>
                                        </p:attrNameLst>
                                      </p:cBhvr>
                                      <p:to>
                                        <p:strVal val="solid"/>
                                      </p:to>
                                    </p:set>
                                  </p:childTnLst>
                                </p:cTn>
                              </p:par>
                            </p:childTnLst>
                          </p:cTn>
                        </p:par>
                        <p:par>
                          <p:cTn id="39" fill="hold">
                            <p:stCondLst>
                              <p:cond delay="74970"/>
                            </p:stCondLst>
                            <p:childTnLst>
                              <p:par>
                                <p:cTn id="40" presetID="16" presetClass="emph" presetSubtype="0" fill="hold" nodeType="afterEffect">
                                  <p:stCondLst>
                                    <p:cond delay="250"/>
                                  </p:stCondLst>
                                  <p:iterate type="lt">
                                    <p:tmPct val="4000"/>
                                  </p:iterate>
                                  <p:childTnLst>
                                    <p:set>
                                      <p:cBhvr override="childStyle">
                                        <p:cTn id="41" dur="1750" fill="hold"/>
                                        <p:tgtEl>
                                          <p:spTgt spid="3">
                                            <p:txEl>
                                              <p:pRg st="7" end="7"/>
                                            </p:txEl>
                                          </p:spTgt>
                                        </p:tgtEl>
                                        <p:attrNameLst>
                                          <p:attrName>style.color</p:attrName>
                                        </p:attrNameLst>
                                      </p:cBhvr>
                                      <p:to>
                                        <p:clrVal>
                                          <a:srgbClr val="D40606"/>
                                        </p:clrVal>
                                      </p:to>
                                    </p:set>
                                    <p:set>
                                      <p:cBhvr>
                                        <p:cTn id="42" dur="1750" fill="hold"/>
                                        <p:tgtEl>
                                          <p:spTgt spid="3">
                                            <p:txEl>
                                              <p:pRg st="7" end="7"/>
                                            </p:txEl>
                                          </p:spTgt>
                                        </p:tgtEl>
                                        <p:attrNameLst>
                                          <p:attrName>fillcolor</p:attrName>
                                        </p:attrNameLst>
                                      </p:cBhvr>
                                      <p:to>
                                        <p:clrVal>
                                          <a:srgbClr val="D40606"/>
                                        </p:clrVal>
                                      </p:to>
                                    </p:set>
                                    <p:set>
                                      <p:cBhvr>
                                        <p:cTn id="43" dur="1750" fill="hold"/>
                                        <p:tgtEl>
                                          <p:spTgt spid="3">
                                            <p:txEl>
                                              <p:pRg st="7" end="7"/>
                                            </p:txEl>
                                          </p:spTgt>
                                        </p:tgtEl>
                                        <p:attrNameLst>
                                          <p:attrName>fill.type</p:attrName>
                                        </p:attrNameLst>
                                      </p:cBhvr>
                                      <p:to>
                                        <p:strVal val="solid"/>
                                      </p:to>
                                    </p:set>
                                  </p:childTnLst>
                                </p:cTn>
                              </p:par>
                            </p:childTnLst>
                          </p:cTn>
                        </p:par>
                        <p:par>
                          <p:cTn id="44" fill="hold">
                            <p:stCondLst>
                              <p:cond delay="87750"/>
                            </p:stCondLst>
                            <p:childTnLst>
                              <p:par>
                                <p:cTn id="45" presetID="16" presetClass="emph" presetSubtype="0" fill="hold" nodeType="afterEffect">
                                  <p:stCondLst>
                                    <p:cond delay="250"/>
                                  </p:stCondLst>
                                  <p:iterate type="lt">
                                    <p:tmPct val="4000"/>
                                  </p:iterate>
                                  <p:childTnLst>
                                    <p:set>
                                      <p:cBhvr override="childStyle">
                                        <p:cTn id="46" dur="1750" fill="hold"/>
                                        <p:tgtEl>
                                          <p:spTgt spid="3">
                                            <p:txEl>
                                              <p:pRg st="8" end="8"/>
                                            </p:txEl>
                                          </p:spTgt>
                                        </p:tgtEl>
                                        <p:attrNameLst>
                                          <p:attrName>style.color</p:attrName>
                                        </p:attrNameLst>
                                      </p:cBhvr>
                                      <p:to>
                                        <p:clrVal>
                                          <a:srgbClr val="D40606"/>
                                        </p:clrVal>
                                      </p:to>
                                    </p:set>
                                    <p:set>
                                      <p:cBhvr>
                                        <p:cTn id="47" dur="1750" fill="hold"/>
                                        <p:tgtEl>
                                          <p:spTgt spid="3">
                                            <p:txEl>
                                              <p:pRg st="8" end="8"/>
                                            </p:txEl>
                                          </p:spTgt>
                                        </p:tgtEl>
                                        <p:attrNameLst>
                                          <p:attrName>fillcolor</p:attrName>
                                        </p:attrNameLst>
                                      </p:cBhvr>
                                      <p:to>
                                        <p:clrVal>
                                          <a:srgbClr val="D40606"/>
                                        </p:clrVal>
                                      </p:to>
                                    </p:set>
                                    <p:set>
                                      <p:cBhvr>
                                        <p:cTn id="48" dur="1750" fill="hold"/>
                                        <p:tgtEl>
                                          <p:spTgt spid="3">
                                            <p:txEl>
                                              <p:pRg st="8" end="8"/>
                                            </p:txEl>
                                          </p:spTgt>
                                        </p:tgtEl>
                                        <p:attrNameLst>
                                          <p:attrName>fill.type</p:attrName>
                                        </p:attrNameLst>
                                      </p:cBhvr>
                                      <p:to>
                                        <p:strVal val="solid"/>
                                      </p:to>
                                    </p:set>
                                  </p:childTnLst>
                                </p:cTn>
                              </p:par>
                            </p:childTnLst>
                          </p:cTn>
                        </p:par>
                        <p:par>
                          <p:cTn id="49" fill="hold">
                            <p:stCondLst>
                              <p:cond delay="92480"/>
                            </p:stCondLst>
                            <p:childTnLst>
                              <p:par>
                                <p:cTn id="50" presetID="16" presetClass="emph" presetSubtype="0" fill="hold" nodeType="afterEffect">
                                  <p:stCondLst>
                                    <p:cond delay="250"/>
                                  </p:stCondLst>
                                  <p:iterate type="lt">
                                    <p:tmPct val="4000"/>
                                  </p:iterate>
                                  <p:childTnLst>
                                    <p:set>
                                      <p:cBhvr override="childStyle">
                                        <p:cTn id="51" dur="1750" fill="hold"/>
                                        <p:tgtEl>
                                          <p:spTgt spid="3">
                                            <p:txEl>
                                              <p:pRg st="9" end="9"/>
                                            </p:txEl>
                                          </p:spTgt>
                                        </p:tgtEl>
                                        <p:attrNameLst>
                                          <p:attrName>style.color</p:attrName>
                                        </p:attrNameLst>
                                      </p:cBhvr>
                                      <p:to>
                                        <p:clrVal>
                                          <a:srgbClr val="D40606"/>
                                        </p:clrVal>
                                      </p:to>
                                    </p:set>
                                    <p:set>
                                      <p:cBhvr>
                                        <p:cTn id="52" dur="1750" fill="hold"/>
                                        <p:tgtEl>
                                          <p:spTgt spid="3">
                                            <p:txEl>
                                              <p:pRg st="9" end="9"/>
                                            </p:txEl>
                                          </p:spTgt>
                                        </p:tgtEl>
                                        <p:attrNameLst>
                                          <p:attrName>fillcolor</p:attrName>
                                        </p:attrNameLst>
                                      </p:cBhvr>
                                      <p:to>
                                        <p:clrVal>
                                          <a:srgbClr val="D40606"/>
                                        </p:clrVal>
                                      </p:to>
                                    </p:set>
                                    <p:set>
                                      <p:cBhvr>
                                        <p:cTn id="53" dur="1750" fill="hold"/>
                                        <p:tgtEl>
                                          <p:spTgt spid="3">
                                            <p:txEl>
                                              <p:pRg st="9" end="9"/>
                                            </p:txEl>
                                          </p:spTgt>
                                        </p:tgtEl>
                                        <p:attrNameLst>
                                          <p:attrName>fill.type</p:attrName>
                                        </p:attrNameLst>
                                      </p:cBhvr>
                                      <p:to>
                                        <p:strVal val="solid"/>
                                      </p:to>
                                    </p:set>
                                  </p:childTnLst>
                                </p:cTn>
                              </p:par>
                            </p:childTnLst>
                          </p:cTn>
                        </p:par>
                        <p:par>
                          <p:cTn id="54" fill="hold">
                            <p:stCondLst>
                              <p:cond delay="95950"/>
                            </p:stCondLst>
                            <p:childTnLst>
                              <p:par>
                                <p:cTn id="55" presetID="16" presetClass="emph" presetSubtype="0" fill="hold" nodeType="afterEffect">
                                  <p:stCondLst>
                                    <p:cond delay="250"/>
                                  </p:stCondLst>
                                  <p:iterate type="lt">
                                    <p:tmPct val="4000"/>
                                  </p:iterate>
                                  <p:childTnLst>
                                    <p:set>
                                      <p:cBhvr override="childStyle">
                                        <p:cTn id="56" dur="1750" fill="hold"/>
                                        <p:tgtEl>
                                          <p:spTgt spid="3">
                                            <p:txEl>
                                              <p:pRg st="10" end="10"/>
                                            </p:txEl>
                                          </p:spTgt>
                                        </p:tgtEl>
                                        <p:attrNameLst>
                                          <p:attrName>style.color</p:attrName>
                                        </p:attrNameLst>
                                      </p:cBhvr>
                                      <p:to>
                                        <p:clrVal>
                                          <a:srgbClr val="D40606"/>
                                        </p:clrVal>
                                      </p:to>
                                    </p:set>
                                    <p:set>
                                      <p:cBhvr>
                                        <p:cTn id="57" dur="1750" fill="hold"/>
                                        <p:tgtEl>
                                          <p:spTgt spid="3">
                                            <p:txEl>
                                              <p:pRg st="10" end="10"/>
                                            </p:txEl>
                                          </p:spTgt>
                                        </p:tgtEl>
                                        <p:attrNameLst>
                                          <p:attrName>fillcolor</p:attrName>
                                        </p:attrNameLst>
                                      </p:cBhvr>
                                      <p:to>
                                        <p:clrVal>
                                          <a:srgbClr val="D40606"/>
                                        </p:clrVal>
                                      </p:to>
                                    </p:set>
                                    <p:set>
                                      <p:cBhvr>
                                        <p:cTn id="58" dur="1750" fill="hold"/>
                                        <p:tgtEl>
                                          <p:spTgt spid="3">
                                            <p:txEl>
                                              <p:pRg st="10" end="10"/>
                                            </p:txEl>
                                          </p:spTgt>
                                        </p:tgtEl>
                                        <p:attrNameLst>
                                          <p:attrName>fill.type</p:attrName>
                                        </p:attrNameLst>
                                      </p:cBhvr>
                                      <p:to>
                                        <p:strVal val="solid"/>
                                      </p:to>
                                    </p:set>
                                  </p:childTnLst>
                                </p:cTn>
                              </p:par>
                            </p:childTnLst>
                          </p:cTn>
                        </p:par>
                        <p:par>
                          <p:cTn id="59" fill="hold">
                            <p:stCondLst>
                              <p:cond delay="100260"/>
                            </p:stCondLst>
                            <p:childTnLst>
                              <p:par>
                                <p:cTn id="60" presetID="16" presetClass="emph" presetSubtype="0" fill="hold" nodeType="afterEffect">
                                  <p:stCondLst>
                                    <p:cond delay="250"/>
                                  </p:stCondLst>
                                  <p:iterate type="lt">
                                    <p:tmPct val="4000"/>
                                  </p:iterate>
                                  <p:childTnLst>
                                    <p:set>
                                      <p:cBhvr override="childStyle">
                                        <p:cTn id="61" dur="1750" fill="hold"/>
                                        <p:tgtEl>
                                          <p:spTgt spid="3">
                                            <p:txEl>
                                              <p:pRg st="11" end="11"/>
                                            </p:txEl>
                                          </p:spTgt>
                                        </p:tgtEl>
                                        <p:attrNameLst>
                                          <p:attrName>style.color</p:attrName>
                                        </p:attrNameLst>
                                      </p:cBhvr>
                                      <p:to>
                                        <p:clrVal>
                                          <a:srgbClr val="D40606"/>
                                        </p:clrVal>
                                      </p:to>
                                    </p:set>
                                    <p:set>
                                      <p:cBhvr>
                                        <p:cTn id="62" dur="1750" fill="hold"/>
                                        <p:tgtEl>
                                          <p:spTgt spid="3">
                                            <p:txEl>
                                              <p:pRg st="11" end="11"/>
                                            </p:txEl>
                                          </p:spTgt>
                                        </p:tgtEl>
                                        <p:attrNameLst>
                                          <p:attrName>fillcolor</p:attrName>
                                        </p:attrNameLst>
                                      </p:cBhvr>
                                      <p:to>
                                        <p:clrVal>
                                          <a:srgbClr val="D40606"/>
                                        </p:clrVal>
                                      </p:to>
                                    </p:set>
                                    <p:set>
                                      <p:cBhvr>
                                        <p:cTn id="63" dur="1750" fill="hold"/>
                                        <p:tgtEl>
                                          <p:spTgt spid="3">
                                            <p:txEl>
                                              <p:pRg st="11" end="11"/>
                                            </p:txEl>
                                          </p:spTgt>
                                        </p:tgtEl>
                                        <p:attrNameLst>
                                          <p:attrName>fill.type</p:attrName>
                                        </p:attrNameLst>
                                      </p:cBhvr>
                                      <p:to>
                                        <p:strVal val="solid"/>
                                      </p:to>
                                    </p:set>
                                  </p:childTnLst>
                                </p:cTn>
                              </p:par>
                            </p:childTnLst>
                          </p:cTn>
                        </p:par>
                        <p:par>
                          <p:cTn id="64" fill="hold">
                            <p:stCondLst>
                              <p:cond delay="111920"/>
                            </p:stCondLst>
                            <p:childTnLst>
                              <p:par>
                                <p:cTn id="65" presetID="16" presetClass="emph" presetSubtype="0" fill="hold" nodeType="afterEffect">
                                  <p:stCondLst>
                                    <p:cond delay="250"/>
                                  </p:stCondLst>
                                  <p:iterate type="lt">
                                    <p:tmPct val="4000"/>
                                  </p:iterate>
                                  <p:childTnLst>
                                    <p:set>
                                      <p:cBhvr override="childStyle">
                                        <p:cTn id="66" dur="1750" fill="hold"/>
                                        <p:tgtEl>
                                          <p:spTgt spid="3">
                                            <p:txEl>
                                              <p:pRg st="12" end="12"/>
                                            </p:txEl>
                                          </p:spTgt>
                                        </p:tgtEl>
                                        <p:attrNameLst>
                                          <p:attrName>style.color</p:attrName>
                                        </p:attrNameLst>
                                      </p:cBhvr>
                                      <p:to>
                                        <p:clrVal>
                                          <a:srgbClr val="D40606"/>
                                        </p:clrVal>
                                      </p:to>
                                    </p:set>
                                    <p:set>
                                      <p:cBhvr>
                                        <p:cTn id="67" dur="1750" fill="hold"/>
                                        <p:tgtEl>
                                          <p:spTgt spid="3">
                                            <p:txEl>
                                              <p:pRg st="12" end="12"/>
                                            </p:txEl>
                                          </p:spTgt>
                                        </p:tgtEl>
                                        <p:attrNameLst>
                                          <p:attrName>fillcolor</p:attrName>
                                        </p:attrNameLst>
                                      </p:cBhvr>
                                      <p:to>
                                        <p:clrVal>
                                          <a:srgbClr val="D40606"/>
                                        </p:clrVal>
                                      </p:to>
                                    </p:set>
                                    <p:set>
                                      <p:cBhvr>
                                        <p:cTn id="68" dur="1750" fill="hold"/>
                                        <p:tgtEl>
                                          <p:spTgt spid="3">
                                            <p:txEl>
                                              <p:pRg st="12" end="12"/>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Adil\Desktop\салык.gif"/>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2589501" y="2247900"/>
            <a:ext cx="3964997" cy="3878263"/>
          </a:xfrm>
          <a:prstGeom prst="rect">
            <a:avLst/>
          </a:prstGeom>
          <a:noFill/>
          <a:extLst>
            <a:ext uri="{909E8E84-426E-40DD-AFC4-6F175D3DCCD1}">
              <a14:hiddenFill xmlns:a14="http://schemas.microsoft.com/office/drawing/2010/main">
                <a:solidFill>
                  <a:srgbClr val="FFFFFF"/>
                </a:solidFill>
              </a14:hiddenFill>
            </a:ext>
          </a:extLst>
        </p:spPr>
      </p:pic>
      <p:sp>
        <p:nvSpPr>
          <p:cNvPr id="2" name="Заголовок 1"/>
          <p:cNvSpPr>
            <a:spLocks noGrp="1"/>
          </p:cNvSpPr>
          <p:nvPr>
            <p:ph type="title"/>
          </p:nvPr>
        </p:nvSpPr>
        <p:spPr>
          <a:xfrm>
            <a:off x="457200" y="332656"/>
            <a:ext cx="8229600" cy="1152128"/>
          </a:xfrm>
        </p:spPr>
        <p:txBody>
          <a:bodyPr>
            <a:normAutofit/>
          </a:bodyPr>
          <a:lstStyle/>
          <a:p>
            <a:r>
              <a:rPr lang="kk-KZ" sz="3200" b="1" dirty="0"/>
              <a:t>Корпорациялық табыс салығын есептеу мен төлеу механизмі</a:t>
            </a:r>
            <a:endParaRPr lang="ru-RU" sz="3200" dirty="0"/>
          </a:p>
        </p:txBody>
      </p:sp>
      <p:pic>
        <p:nvPicPr>
          <p:cNvPr id="5" name="Picture 27" descr="78ce56ae5fa75ac85e3ab5e321d88a9d">
            <a:hlinkClick r:id="rId3"/>
          </p:cNvPr>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7235825" y="5734050"/>
            <a:ext cx="1409700" cy="5905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38769902"/>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124744"/>
            <a:ext cx="8229600" cy="5199856"/>
          </a:xfrm>
        </p:spPr>
        <p:txBody>
          <a:bodyPr>
            <a:normAutofit fontScale="55000" lnSpcReduction="20000"/>
          </a:bodyPr>
          <a:lstStyle/>
          <a:p>
            <a:r>
              <a:rPr lang="kk-KZ" b="1" dirty="0">
                <a:latin typeface="Times New Roman" pitchFamily="18" charset="0"/>
                <a:cs typeface="Times New Roman" pitchFamily="18" charset="0"/>
              </a:rPr>
              <a:t>Жылдық жиынтық табыс –</a:t>
            </a:r>
            <a:r>
              <a:rPr lang="kk-KZ" dirty="0">
                <a:latin typeface="Times New Roman" pitchFamily="18" charset="0"/>
                <a:cs typeface="Times New Roman" pitchFamily="18" charset="0"/>
              </a:rPr>
              <a:t>заңды тұлғалардың бір жыл ішінде түрлі көздерден алған табысы.</a:t>
            </a:r>
            <a:endParaRPr lang="ru-RU" dirty="0">
              <a:latin typeface="Times New Roman" pitchFamily="18" charset="0"/>
              <a:cs typeface="Times New Roman" pitchFamily="18" charset="0"/>
            </a:endParaRPr>
          </a:p>
          <a:p>
            <a:r>
              <a:rPr lang="kk-KZ" dirty="0">
                <a:latin typeface="Times New Roman" pitchFamily="18" charset="0"/>
                <a:cs typeface="Times New Roman" pitchFamily="18" charset="0"/>
              </a:rPr>
              <a:t>Резидент заңды тұлғаның жылдық жиынтық табысы салық жылы ішінде</a:t>
            </a:r>
            <a:r>
              <a:rPr lang="kk-KZ" b="1" dirty="0">
                <a:latin typeface="Times New Roman" pitchFamily="18" charset="0"/>
                <a:cs typeface="Times New Roman" pitchFamily="18" charset="0"/>
              </a:rPr>
              <a:t> салық </a:t>
            </a:r>
            <a:r>
              <a:rPr lang="kk-KZ" dirty="0">
                <a:latin typeface="Times New Roman" pitchFamily="18" charset="0"/>
                <a:cs typeface="Times New Roman" pitchFamily="18" charset="0"/>
              </a:rPr>
              <a:t>төлеушінің ҚР</a:t>
            </a:r>
            <a:r>
              <a:rPr lang="kk-KZ" b="1" dirty="0">
                <a:latin typeface="Times New Roman" pitchFamily="18" charset="0"/>
                <a:cs typeface="Times New Roman" pitchFamily="18" charset="0"/>
              </a:rPr>
              <a:t>-</a:t>
            </a:r>
            <a:r>
              <a:rPr lang="kk-KZ" dirty="0">
                <a:latin typeface="Times New Roman" pitchFamily="18" charset="0"/>
                <a:cs typeface="Times New Roman" pitchFamily="18" charset="0"/>
              </a:rPr>
              <a:t>да және одан тыс жерлерден алынуға тиіс (алынған) табыстарынан тұрады.</a:t>
            </a:r>
            <a:endParaRPr lang="ru-RU" dirty="0">
              <a:latin typeface="Times New Roman" pitchFamily="18" charset="0"/>
              <a:cs typeface="Times New Roman" pitchFamily="18" charset="0"/>
            </a:endParaRPr>
          </a:p>
          <a:p>
            <a:r>
              <a:rPr lang="kk-KZ" dirty="0">
                <a:latin typeface="Times New Roman" pitchFamily="18" charset="0"/>
                <a:cs typeface="Times New Roman" pitchFamily="18" charset="0"/>
              </a:rPr>
              <a:t>Резидент емес заңды тұлғаның жылдық жиынтық табысы қазақстандық көздерден алынған табыстарынан тұрады.</a:t>
            </a:r>
            <a:endParaRPr lang="ru-RU" dirty="0">
              <a:latin typeface="Times New Roman" pitchFamily="18" charset="0"/>
              <a:cs typeface="Times New Roman" pitchFamily="18" charset="0"/>
            </a:endParaRPr>
          </a:p>
          <a:p>
            <a:r>
              <a:rPr lang="kk-KZ" dirty="0" smtClean="0">
                <a:latin typeface="Times New Roman" pitchFamily="18" charset="0"/>
                <a:cs typeface="Times New Roman" pitchFamily="18" charset="0"/>
              </a:rPr>
              <a:t>ЖЖТ-та </a:t>
            </a:r>
            <a:r>
              <a:rPr lang="kk-KZ" dirty="0">
                <a:latin typeface="Times New Roman" pitchFamily="18" charset="0"/>
                <a:cs typeface="Times New Roman" pitchFamily="18" charset="0"/>
              </a:rPr>
              <a:t>салық төлеуші табыстарының барлық түрлері, соның ішінде:</a:t>
            </a:r>
            <a:endParaRPr lang="ru-RU" dirty="0">
              <a:latin typeface="Times New Roman" pitchFamily="18" charset="0"/>
              <a:cs typeface="Times New Roman" pitchFamily="18" charset="0"/>
            </a:endParaRPr>
          </a:p>
          <a:p>
            <a:pPr lvl="0"/>
            <a:r>
              <a:rPr lang="kk-KZ" dirty="0" smtClean="0">
                <a:latin typeface="Times New Roman" pitchFamily="18" charset="0"/>
                <a:cs typeface="Times New Roman" pitchFamily="18" charset="0"/>
              </a:rPr>
              <a:t>1)Тауарларды </a:t>
            </a:r>
            <a:r>
              <a:rPr lang="kk-KZ" dirty="0">
                <a:latin typeface="Times New Roman" pitchFamily="18" charset="0"/>
                <a:cs typeface="Times New Roman" pitchFamily="18" charset="0"/>
              </a:rPr>
              <a:t>(жұмыстарды, қызметтерді) өткізуден түсетін табыс;</a:t>
            </a:r>
            <a:endParaRPr lang="ru-RU" dirty="0">
              <a:latin typeface="Times New Roman" pitchFamily="18" charset="0"/>
              <a:cs typeface="Times New Roman" pitchFamily="18" charset="0"/>
            </a:endParaRPr>
          </a:p>
          <a:p>
            <a:pPr lvl="0"/>
            <a:r>
              <a:rPr lang="kk-KZ" dirty="0" smtClean="0">
                <a:latin typeface="Times New Roman" pitchFamily="18" charset="0"/>
                <a:cs typeface="Times New Roman" pitchFamily="18" charset="0"/>
              </a:rPr>
              <a:t>2)Үйлерді</a:t>
            </a:r>
            <a:r>
              <a:rPr lang="kk-KZ" dirty="0">
                <a:latin typeface="Times New Roman" pitchFamily="18" charset="0"/>
                <a:cs typeface="Times New Roman" pitchFamily="18" charset="0"/>
              </a:rPr>
              <a:t>, ғимараттарды, құрылыстарды, сондай-ақ амортизациялауға жататын активтерді </a:t>
            </a:r>
            <a:r>
              <a:rPr lang="kk-KZ" dirty="0" smtClean="0">
                <a:latin typeface="Times New Roman" pitchFamily="18" charset="0"/>
                <a:cs typeface="Times New Roman" pitchFamily="18" charset="0"/>
              </a:rPr>
              <a:t>өткізу </a:t>
            </a:r>
            <a:r>
              <a:rPr lang="kk-KZ" dirty="0">
                <a:latin typeface="Times New Roman" pitchFamily="18" charset="0"/>
                <a:cs typeface="Times New Roman" pitchFamily="18" charset="0"/>
              </a:rPr>
              <a:t>кезіндегі құн өсімінен түсетін табыстар;</a:t>
            </a:r>
            <a:endParaRPr lang="ru-RU" dirty="0">
              <a:latin typeface="Times New Roman" pitchFamily="18" charset="0"/>
              <a:cs typeface="Times New Roman" pitchFamily="18" charset="0"/>
            </a:endParaRPr>
          </a:p>
          <a:p>
            <a:pPr lvl="0"/>
            <a:r>
              <a:rPr lang="kk-KZ" dirty="0" smtClean="0">
                <a:latin typeface="Times New Roman" pitchFamily="18" charset="0"/>
                <a:cs typeface="Times New Roman" pitchFamily="18" charset="0"/>
              </a:rPr>
              <a:t>3)Міндеттемелерді </a:t>
            </a:r>
            <a:r>
              <a:rPr lang="kk-KZ" dirty="0">
                <a:latin typeface="Times New Roman" pitchFamily="18" charset="0"/>
                <a:cs typeface="Times New Roman" pitchFamily="18" charset="0"/>
              </a:rPr>
              <a:t>есептен шығарудан түсетін табыстар;</a:t>
            </a:r>
            <a:endParaRPr lang="ru-RU" dirty="0">
              <a:latin typeface="Times New Roman" pitchFamily="18" charset="0"/>
              <a:cs typeface="Times New Roman" pitchFamily="18" charset="0"/>
            </a:endParaRPr>
          </a:p>
          <a:p>
            <a:pPr lvl="0"/>
            <a:r>
              <a:rPr lang="kk-KZ" dirty="0" smtClean="0">
                <a:latin typeface="Times New Roman" pitchFamily="18" charset="0"/>
                <a:cs typeface="Times New Roman" pitchFamily="18" charset="0"/>
              </a:rPr>
              <a:t>4)Күмәнді </a:t>
            </a:r>
            <a:r>
              <a:rPr lang="kk-KZ" dirty="0">
                <a:latin typeface="Times New Roman" pitchFamily="18" charset="0"/>
                <a:cs typeface="Times New Roman" pitchFamily="18" charset="0"/>
              </a:rPr>
              <a:t>міндеттемелер бойынша түсетін табыстар;</a:t>
            </a:r>
            <a:endParaRPr lang="ru-RU" dirty="0">
              <a:latin typeface="Times New Roman" pitchFamily="18" charset="0"/>
              <a:cs typeface="Times New Roman" pitchFamily="18" charset="0"/>
            </a:endParaRPr>
          </a:p>
          <a:p>
            <a:pPr lvl="0"/>
            <a:r>
              <a:rPr lang="kk-KZ" dirty="0" smtClean="0">
                <a:latin typeface="Times New Roman" pitchFamily="18" charset="0"/>
                <a:cs typeface="Times New Roman" pitchFamily="18" charset="0"/>
              </a:rPr>
              <a:t>5)Мүлікті </a:t>
            </a:r>
            <a:r>
              <a:rPr lang="kk-KZ" dirty="0">
                <a:latin typeface="Times New Roman" pitchFamily="18" charset="0"/>
                <a:cs typeface="Times New Roman" pitchFamily="18" charset="0"/>
              </a:rPr>
              <a:t>жалға беруден түсетін табыстар;</a:t>
            </a:r>
            <a:endParaRPr lang="ru-RU" dirty="0">
              <a:latin typeface="Times New Roman" pitchFamily="18" charset="0"/>
              <a:cs typeface="Times New Roman" pitchFamily="18" charset="0"/>
            </a:endParaRPr>
          </a:p>
          <a:p>
            <a:pPr lvl="0"/>
            <a:r>
              <a:rPr lang="kk-KZ" dirty="0" smtClean="0">
                <a:latin typeface="Times New Roman" pitchFamily="18" charset="0"/>
                <a:cs typeface="Times New Roman" pitchFamily="18" charset="0"/>
              </a:rPr>
              <a:t>6)Кәсіпкерлік </a:t>
            </a:r>
            <a:r>
              <a:rPr lang="kk-KZ" dirty="0">
                <a:latin typeface="Times New Roman" pitchFamily="18" charset="0"/>
                <a:cs typeface="Times New Roman" pitchFamily="18" charset="0"/>
              </a:rPr>
              <a:t>қызметті шектеуге немесе тоқтатуға келісім үшін алынған табыстар;</a:t>
            </a:r>
            <a:endParaRPr lang="ru-RU" dirty="0">
              <a:latin typeface="Times New Roman" pitchFamily="18" charset="0"/>
              <a:cs typeface="Times New Roman" pitchFamily="18" charset="0"/>
            </a:endParaRPr>
          </a:p>
          <a:p>
            <a:pPr lvl="0"/>
            <a:r>
              <a:rPr lang="kk-KZ" dirty="0" smtClean="0">
                <a:latin typeface="Times New Roman" pitchFamily="18" charset="0"/>
                <a:cs typeface="Times New Roman" pitchFamily="18" charset="0"/>
              </a:rPr>
              <a:t>7)Шығып </a:t>
            </a:r>
            <a:r>
              <a:rPr lang="kk-KZ" dirty="0">
                <a:latin typeface="Times New Roman" pitchFamily="18" charset="0"/>
                <a:cs typeface="Times New Roman" pitchFamily="18" charset="0"/>
              </a:rPr>
              <a:t>қалған тіркелген активтер құнының ішкі топтың баланстық құнынан асып түсуінен </a:t>
            </a:r>
            <a:r>
              <a:rPr lang="kk-KZ" dirty="0" smtClean="0">
                <a:latin typeface="Times New Roman" pitchFamily="18" charset="0"/>
                <a:cs typeface="Times New Roman" pitchFamily="18" charset="0"/>
              </a:rPr>
              <a:t>алынатын </a:t>
            </a:r>
            <a:r>
              <a:rPr lang="kk-KZ" dirty="0">
                <a:latin typeface="Times New Roman" pitchFamily="18" charset="0"/>
                <a:cs typeface="Times New Roman" pitchFamily="18" charset="0"/>
              </a:rPr>
              <a:t>табыстар;</a:t>
            </a:r>
            <a:endParaRPr lang="ru-RU" dirty="0">
              <a:latin typeface="Times New Roman" pitchFamily="18" charset="0"/>
              <a:cs typeface="Times New Roman" pitchFamily="18" charset="0"/>
            </a:endParaRPr>
          </a:p>
          <a:p>
            <a:pPr lvl="0"/>
            <a:r>
              <a:rPr lang="kk-KZ" dirty="0" smtClean="0">
                <a:latin typeface="Times New Roman" pitchFamily="18" charset="0"/>
                <a:cs typeface="Times New Roman" pitchFamily="18" charset="0"/>
              </a:rPr>
              <a:t>8)Ортақ </a:t>
            </a:r>
            <a:r>
              <a:rPr lang="kk-KZ" dirty="0">
                <a:latin typeface="Times New Roman" pitchFamily="18" charset="0"/>
                <a:cs typeface="Times New Roman" pitchFamily="18" charset="0"/>
              </a:rPr>
              <a:t>үлестік меншіктен түсетін табысты бөлу кезінде алынатын табыстар;</a:t>
            </a:r>
            <a:endParaRPr lang="ru-RU" dirty="0">
              <a:latin typeface="Times New Roman" pitchFamily="18" charset="0"/>
              <a:cs typeface="Times New Roman" pitchFamily="18" charset="0"/>
            </a:endParaRPr>
          </a:p>
          <a:p>
            <a:pPr lvl="0"/>
            <a:r>
              <a:rPr lang="kk-KZ" dirty="0" smtClean="0">
                <a:latin typeface="Times New Roman" pitchFamily="18" charset="0"/>
                <a:cs typeface="Times New Roman" pitchFamily="18" charset="0"/>
              </a:rPr>
              <a:t>9)Өтеусіз </a:t>
            </a:r>
            <a:r>
              <a:rPr lang="kk-KZ" dirty="0">
                <a:latin typeface="Times New Roman" pitchFamily="18" charset="0"/>
                <a:cs typeface="Times New Roman" pitchFamily="18" charset="0"/>
              </a:rPr>
              <a:t>алынған мүлік, орындалған жұмыстар, көрсетілген қызметтер;</a:t>
            </a:r>
            <a:endParaRPr lang="ru-RU" dirty="0">
              <a:latin typeface="Times New Roman" pitchFamily="18" charset="0"/>
              <a:cs typeface="Times New Roman" pitchFamily="18" charset="0"/>
            </a:endParaRPr>
          </a:p>
          <a:p>
            <a:pPr lvl="0"/>
            <a:r>
              <a:rPr lang="kk-KZ" dirty="0" smtClean="0">
                <a:latin typeface="Times New Roman" pitchFamily="18" charset="0"/>
                <a:cs typeface="Times New Roman" pitchFamily="18" charset="0"/>
              </a:rPr>
              <a:t>10)Дивидендтер</a:t>
            </a:r>
            <a:r>
              <a:rPr lang="kk-KZ" dirty="0">
                <a:latin typeface="Times New Roman" pitchFamily="18" charset="0"/>
                <a:cs typeface="Times New Roman" pitchFamily="18" charset="0"/>
              </a:rPr>
              <a:t>;</a:t>
            </a:r>
            <a:endParaRPr lang="ru-RU" dirty="0">
              <a:latin typeface="Times New Roman" pitchFamily="18" charset="0"/>
              <a:cs typeface="Times New Roman" pitchFamily="18" charset="0"/>
            </a:endParaRPr>
          </a:p>
          <a:p>
            <a:pPr lvl="0"/>
            <a:r>
              <a:rPr lang="kk-KZ" dirty="0" smtClean="0">
                <a:latin typeface="Times New Roman" pitchFamily="18" charset="0"/>
                <a:cs typeface="Times New Roman" pitchFamily="18" charset="0"/>
              </a:rPr>
              <a:t>11)Сыйақылар</a:t>
            </a:r>
            <a:r>
              <a:rPr lang="kk-KZ" dirty="0">
                <a:latin typeface="Times New Roman" pitchFamily="18" charset="0"/>
                <a:cs typeface="Times New Roman" pitchFamily="18" charset="0"/>
              </a:rPr>
              <a:t>;</a:t>
            </a:r>
            <a:endParaRPr lang="ru-RU" dirty="0">
              <a:latin typeface="Times New Roman" pitchFamily="18" charset="0"/>
              <a:cs typeface="Times New Roman" pitchFamily="18" charset="0"/>
            </a:endParaRPr>
          </a:p>
          <a:p>
            <a:pPr lvl="0"/>
            <a:r>
              <a:rPr lang="kk-KZ" dirty="0" smtClean="0">
                <a:latin typeface="Times New Roman" pitchFamily="18" charset="0"/>
                <a:cs typeface="Times New Roman" pitchFamily="18" charset="0"/>
              </a:rPr>
              <a:t>12)Ұтыстар</a:t>
            </a:r>
            <a:r>
              <a:rPr lang="kk-KZ" dirty="0">
                <a:latin typeface="Times New Roman" pitchFamily="18" charset="0"/>
                <a:cs typeface="Times New Roman" pitchFamily="18" charset="0"/>
              </a:rPr>
              <a:t>;</a:t>
            </a:r>
            <a:endParaRPr lang="ru-RU" dirty="0">
              <a:latin typeface="Times New Roman" pitchFamily="18" charset="0"/>
              <a:cs typeface="Times New Roman" pitchFamily="18" charset="0"/>
            </a:endParaRPr>
          </a:p>
          <a:p>
            <a:pPr lvl="0"/>
            <a:r>
              <a:rPr lang="kk-KZ" dirty="0" smtClean="0">
                <a:latin typeface="Times New Roman" pitchFamily="18" charset="0"/>
                <a:cs typeface="Times New Roman" pitchFamily="18" charset="0"/>
              </a:rPr>
              <a:t>13)Әлеуметтік </a:t>
            </a:r>
            <a:r>
              <a:rPr lang="kk-KZ" dirty="0">
                <a:latin typeface="Times New Roman" pitchFamily="18" charset="0"/>
                <a:cs typeface="Times New Roman" pitchFamily="18" charset="0"/>
              </a:rPr>
              <a:t>сала объектілерін пайдалану кезінде алынған табыстардың шығыстардын артығы қамтылады.</a:t>
            </a:r>
            <a:endParaRPr lang="ru-RU" dirty="0">
              <a:latin typeface="Times New Roman" pitchFamily="18" charset="0"/>
              <a:cs typeface="Times New Roman" pitchFamily="18" charset="0"/>
            </a:endParaRPr>
          </a:p>
          <a:p>
            <a:r>
              <a:rPr lang="kk-KZ" dirty="0">
                <a:latin typeface="Times New Roman" pitchFamily="18" charset="0"/>
                <a:cs typeface="Times New Roman" pitchFamily="18" charset="0"/>
              </a:rPr>
              <a:t>Түзетілген ЖЖТ-тан салық салынатын табысты анықтау үшін шегерістер жасалады.</a:t>
            </a:r>
            <a:endParaRPr lang="ru-RU" dirty="0">
              <a:latin typeface="Times New Roman" pitchFamily="18" charset="0"/>
              <a:cs typeface="Times New Roman" pitchFamily="18" charset="0"/>
            </a:endParaRPr>
          </a:p>
          <a:p>
            <a:endParaRPr lang="ru-RU" dirty="0">
              <a:latin typeface="Times New Roman" pitchFamily="18" charset="0"/>
              <a:cs typeface="Times New Roman" pitchFamily="18" charset="0"/>
            </a:endParaRPr>
          </a:p>
        </p:txBody>
      </p:sp>
      <p:pic>
        <p:nvPicPr>
          <p:cNvPr id="4" name="Picture 27" descr="78ce56ae5fa75ac85e3ab5e321d88a9d">
            <a:hlinkClick r:id="rId2"/>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7235825" y="5734050"/>
            <a:ext cx="1409700" cy="5905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123432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mph" presetSubtype="0" fill="hold" nodeType="withEffect">
                                  <p:stCondLst>
                                    <p:cond delay="0"/>
                                  </p:stCondLst>
                                  <p:iterate type="lt">
                                    <p:tmPct val="4000"/>
                                  </p:iterate>
                                  <p:childTnLst>
                                    <p:set>
                                      <p:cBhvr override="childStyle">
                                        <p:cTn id="6" dur="1750" fill="hold"/>
                                        <p:tgtEl>
                                          <p:spTgt spid="3">
                                            <p:txEl>
                                              <p:pRg st="0" end="0"/>
                                            </p:txEl>
                                          </p:spTgt>
                                        </p:tgtEl>
                                        <p:attrNameLst>
                                          <p:attrName>style.color</p:attrName>
                                        </p:attrNameLst>
                                      </p:cBhvr>
                                      <p:to>
                                        <p:clrVal>
                                          <a:srgbClr val="D40606"/>
                                        </p:clrVal>
                                      </p:to>
                                    </p:set>
                                    <p:set>
                                      <p:cBhvr>
                                        <p:cTn id="7" dur="1750" fill="hold"/>
                                        <p:tgtEl>
                                          <p:spTgt spid="3">
                                            <p:txEl>
                                              <p:pRg st="0" end="0"/>
                                            </p:txEl>
                                          </p:spTgt>
                                        </p:tgtEl>
                                        <p:attrNameLst>
                                          <p:attrName>fillcolor</p:attrName>
                                        </p:attrNameLst>
                                      </p:cBhvr>
                                      <p:to>
                                        <p:clrVal>
                                          <a:srgbClr val="D40606"/>
                                        </p:clrVal>
                                      </p:to>
                                    </p:set>
                                    <p:set>
                                      <p:cBhvr>
                                        <p:cTn id="8" dur="1750" fill="hold"/>
                                        <p:tgtEl>
                                          <p:spTgt spid="3">
                                            <p:txEl>
                                              <p:pRg st="0" end="0"/>
                                            </p:txEl>
                                          </p:spTgt>
                                        </p:tgtEl>
                                        <p:attrNameLst>
                                          <p:attrName>fill.type</p:attrName>
                                        </p:attrNameLst>
                                      </p:cBhvr>
                                      <p:to>
                                        <p:strVal val="solid"/>
                                      </p:to>
                                    </p:set>
                                  </p:childTnLst>
                                </p:cTn>
                              </p:par>
                            </p:childTnLst>
                          </p:cTn>
                        </p:par>
                        <p:par>
                          <p:cTn id="9" fill="hold">
                            <p:stCondLst>
                              <p:cond delay="6790"/>
                            </p:stCondLst>
                            <p:childTnLst>
                              <p:par>
                                <p:cTn id="10" presetID="16" presetClass="emph" presetSubtype="0" fill="hold" nodeType="afterEffect">
                                  <p:stCondLst>
                                    <p:cond delay="0"/>
                                  </p:stCondLst>
                                  <p:iterate type="lt">
                                    <p:tmPct val="4000"/>
                                  </p:iterate>
                                  <p:childTnLst>
                                    <p:set>
                                      <p:cBhvr override="childStyle">
                                        <p:cTn id="11" dur="1750" fill="hold"/>
                                        <p:tgtEl>
                                          <p:spTgt spid="3">
                                            <p:txEl>
                                              <p:pRg st="1" end="1"/>
                                            </p:txEl>
                                          </p:spTgt>
                                        </p:tgtEl>
                                        <p:attrNameLst>
                                          <p:attrName>style.color</p:attrName>
                                        </p:attrNameLst>
                                      </p:cBhvr>
                                      <p:to>
                                        <p:clrVal>
                                          <a:srgbClr val="D40606"/>
                                        </p:clrVal>
                                      </p:to>
                                    </p:set>
                                    <p:set>
                                      <p:cBhvr>
                                        <p:cTn id="12" dur="1750" fill="hold"/>
                                        <p:tgtEl>
                                          <p:spTgt spid="3">
                                            <p:txEl>
                                              <p:pRg st="1" end="1"/>
                                            </p:txEl>
                                          </p:spTgt>
                                        </p:tgtEl>
                                        <p:attrNameLst>
                                          <p:attrName>fillcolor</p:attrName>
                                        </p:attrNameLst>
                                      </p:cBhvr>
                                      <p:to>
                                        <p:clrVal>
                                          <a:srgbClr val="D40606"/>
                                        </p:clrVal>
                                      </p:to>
                                    </p:set>
                                    <p:set>
                                      <p:cBhvr>
                                        <p:cTn id="13" dur="1750" fill="hold"/>
                                        <p:tgtEl>
                                          <p:spTgt spid="3">
                                            <p:txEl>
                                              <p:pRg st="1" end="1"/>
                                            </p:txEl>
                                          </p:spTgt>
                                        </p:tgtEl>
                                        <p:attrNameLst>
                                          <p:attrName>fill.type</p:attrName>
                                        </p:attrNameLst>
                                      </p:cBhvr>
                                      <p:to>
                                        <p:strVal val="solid"/>
                                      </p:to>
                                    </p:set>
                                  </p:childTnLst>
                                </p:cTn>
                              </p:par>
                            </p:childTnLst>
                          </p:cTn>
                        </p:par>
                        <p:par>
                          <p:cTn id="14" fill="hold">
                            <p:stCondLst>
                              <p:cond delay="17850"/>
                            </p:stCondLst>
                            <p:childTnLst>
                              <p:par>
                                <p:cTn id="15" presetID="16" presetClass="emph" presetSubtype="0" fill="hold" nodeType="afterEffect">
                                  <p:stCondLst>
                                    <p:cond delay="0"/>
                                  </p:stCondLst>
                                  <p:iterate type="lt">
                                    <p:tmPct val="4000"/>
                                  </p:iterate>
                                  <p:childTnLst>
                                    <p:set>
                                      <p:cBhvr override="childStyle">
                                        <p:cTn id="16" dur="1750" fill="hold"/>
                                        <p:tgtEl>
                                          <p:spTgt spid="3">
                                            <p:txEl>
                                              <p:pRg st="2" end="2"/>
                                            </p:txEl>
                                          </p:spTgt>
                                        </p:tgtEl>
                                        <p:attrNameLst>
                                          <p:attrName>style.color</p:attrName>
                                        </p:attrNameLst>
                                      </p:cBhvr>
                                      <p:to>
                                        <p:clrVal>
                                          <a:srgbClr val="D40606"/>
                                        </p:clrVal>
                                      </p:to>
                                    </p:set>
                                    <p:set>
                                      <p:cBhvr>
                                        <p:cTn id="17" dur="1750" fill="hold"/>
                                        <p:tgtEl>
                                          <p:spTgt spid="3">
                                            <p:txEl>
                                              <p:pRg st="2" end="2"/>
                                            </p:txEl>
                                          </p:spTgt>
                                        </p:tgtEl>
                                        <p:attrNameLst>
                                          <p:attrName>fillcolor</p:attrName>
                                        </p:attrNameLst>
                                      </p:cBhvr>
                                      <p:to>
                                        <p:clrVal>
                                          <a:srgbClr val="D40606"/>
                                        </p:clrVal>
                                      </p:to>
                                    </p:set>
                                    <p:set>
                                      <p:cBhvr>
                                        <p:cTn id="18" dur="1750" fill="hold"/>
                                        <p:tgtEl>
                                          <p:spTgt spid="3">
                                            <p:txEl>
                                              <p:pRg st="2" end="2"/>
                                            </p:txEl>
                                          </p:spTgt>
                                        </p:tgtEl>
                                        <p:attrNameLst>
                                          <p:attrName>fill.type</p:attrName>
                                        </p:attrNameLst>
                                      </p:cBhvr>
                                      <p:to>
                                        <p:strVal val="solid"/>
                                      </p:to>
                                    </p:set>
                                  </p:childTnLst>
                                </p:cTn>
                              </p:par>
                            </p:childTnLst>
                          </p:cTn>
                        </p:par>
                        <p:par>
                          <p:cTn id="19" fill="hold">
                            <p:stCondLst>
                              <p:cond delay="25900"/>
                            </p:stCondLst>
                            <p:childTnLst>
                              <p:par>
                                <p:cTn id="20" presetID="16" presetClass="emph" presetSubtype="0" fill="hold" nodeType="afterEffect">
                                  <p:stCondLst>
                                    <p:cond delay="0"/>
                                  </p:stCondLst>
                                  <p:iterate type="lt">
                                    <p:tmPct val="4000"/>
                                  </p:iterate>
                                  <p:childTnLst>
                                    <p:set>
                                      <p:cBhvr override="childStyle">
                                        <p:cTn id="21" dur="1750" fill="hold"/>
                                        <p:tgtEl>
                                          <p:spTgt spid="3">
                                            <p:txEl>
                                              <p:pRg st="3" end="3"/>
                                            </p:txEl>
                                          </p:spTgt>
                                        </p:tgtEl>
                                        <p:attrNameLst>
                                          <p:attrName>style.color</p:attrName>
                                        </p:attrNameLst>
                                      </p:cBhvr>
                                      <p:to>
                                        <p:clrVal>
                                          <a:srgbClr val="D40606"/>
                                        </p:clrVal>
                                      </p:to>
                                    </p:set>
                                    <p:set>
                                      <p:cBhvr>
                                        <p:cTn id="22" dur="1750" fill="hold"/>
                                        <p:tgtEl>
                                          <p:spTgt spid="3">
                                            <p:txEl>
                                              <p:pRg st="3" end="3"/>
                                            </p:txEl>
                                          </p:spTgt>
                                        </p:tgtEl>
                                        <p:attrNameLst>
                                          <p:attrName>fillcolor</p:attrName>
                                        </p:attrNameLst>
                                      </p:cBhvr>
                                      <p:to>
                                        <p:clrVal>
                                          <a:srgbClr val="D40606"/>
                                        </p:clrVal>
                                      </p:to>
                                    </p:set>
                                    <p:set>
                                      <p:cBhvr>
                                        <p:cTn id="23" dur="1750" fill="hold"/>
                                        <p:tgtEl>
                                          <p:spTgt spid="3">
                                            <p:txEl>
                                              <p:pRg st="3" end="3"/>
                                            </p:txEl>
                                          </p:spTgt>
                                        </p:tgtEl>
                                        <p:attrNameLst>
                                          <p:attrName>fill.type</p:attrName>
                                        </p:attrNameLst>
                                      </p:cBhvr>
                                      <p:to>
                                        <p:strVal val="solid"/>
                                      </p:to>
                                    </p:set>
                                  </p:childTnLst>
                                </p:cTn>
                              </p:par>
                            </p:childTnLst>
                          </p:cTn>
                        </p:par>
                        <p:par>
                          <p:cTn id="24" fill="hold">
                            <p:stCondLst>
                              <p:cond delay="31500"/>
                            </p:stCondLst>
                            <p:childTnLst>
                              <p:par>
                                <p:cTn id="25" presetID="16" presetClass="emph" presetSubtype="0" fill="hold" nodeType="afterEffect">
                                  <p:stCondLst>
                                    <p:cond delay="0"/>
                                  </p:stCondLst>
                                  <p:iterate type="lt">
                                    <p:tmPct val="4000"/>
                                  </p:iterate>
                                  <p:childTnLst>
                                    <p:set>
                                      <p:cBhvr override="childStyle">
                                        <p:cTn id="26" dur="1750" fill="hold"/>
                                        <p:tgtEl>
                                          <p:spTgt spid="3">
                                            <p:txEl>
                                              <p:pRg st="4" end="4"/>
                                            </p:txEl>
                                          </p:spTgt>
                                        </p:tgtEl>
                                        <p:attrNameLst>
                                          <p:attrName>style.color</p:attrName>
                                        </p:attrNameLst>
                                      </p:cBhvr>
                                      <p:to>
                                        <p:clrVal>
                                          <a:srgbClr val="D40606"/>
                                        </p:clrVal>
                                      </p:to>
                                    </p:set>
                                    <p:set>
                                      <p:cBhvr>
                                        <p:cTn id="27" dur="1750" fill="hold"/>
                                        <p:tgtEl>
                                          <p:spTgt spid="3">
                                            <p:txEl>
                                              <p:pRg st="4" end="4"/>
                                            </p:txEl>
                                          </p:spTgt>
                                        </p:tgtEl>
                                        <p:attrNameLst>
                                          <p:attrName>fillcolor</p:attrName>
                                        </p:attrNameLst>
                                      </p:cBhvr>
                                      <p:to>
                                        <p:clrVal>
                                          <a:srgbClr val="D40606"/>
                                        </p:clrVal>
                                      </p:to>
                                    </p:set>
                                    <p:set>
                                      <p:cBhvr>
                                        <p:cTn id="28" dur="1750" fill="hold"/>
                                        <p:tgtEl>
                                          <p:spTgt spid="3">
                                            <p:txEl>
                                              <p:pRg st="4" end="4"/>
                                            </p:txEl>
                                          </p:spTgt>
                                        </p:tgtEl>
                                        <p:attrNameLst>
                                          <p:attrName>fill.type</p:attrName>
                                        </p:attrNameLst>
                                      </p:cBhvr>
                                      <p:to>
                                        <p:strVal val="solid"/>
                                      </p:to>
                                    </p:set>
                                  </p:childTnLst>
                                </p:cTn>
                              </p:par>
                            </p:childTnLst>
                          </p:cTn>
                        </p:par>
                        <p:par>
                          <p:cTn id="29" fill="hold">
                            <p:stCondLst>
                              <p:cond delay="37240"/>
                            </p:stCondLst>
                            <p:childTnLst>
                              <p:par>
                                <p:cTn id="30" presetID="16" presetClass="emph" presetSubtype="0" fill="hold" nodeType="afterEffect">
                                  <p:stCondLst>
                                    <p:cond delay="0"/>
                                  </p:stCondLst>
                                  <p:iterate type="lt">
                                    <p:tmPct val="4000"/>
                                  </p:iterate>
                                  <p:childTnLst>
                                    <p:set>
                                      <p:cBhvr override="childStyle">
                                        <p:cTn id="31" dur="1750" fill="hold"/>
                                        <p:tgtEl>
                                          <p:spTgt spid="3">
                                            <p:txEl>
                                              <p:pRg st="5" end="5"/>
                                            </p:txEl>
                                          </p:spTgt>
                                        </p:tgtEl>
                                        <p:attrNameLst>
                                          <p:attrName>style.color</p:attrName>
                                        </p:attrNameLst>
                                      </p:cBhvr>
                                      <p:to>
                                        <p:clrVal>
                                          <a:srgbClr val="D40606"/>
                                        </p:clrVal>
                                      </p:to>
                                    </p:set>
                                    <p:set>
                                      <p:cBhvr>
                                        <p:cTn id="32" dur="1750" fill="hold"/>
                                        <p:tgtEl>
                                          <p:spTgt spid="3">
                                            <p:txEl>
                                              <p:pRg st="5" end="5"/>
                                            </p:txEl>
                                          </p:spTgt>
                                        </p:tgtEl>
                                        <p:attrNameLst>
                                          <p:attrName>fillcolor</p:attrName>
                                        </p:attrNameLst>
                                      </p:cBhvr>
                                      <p:to>
                                        <p:clrVal>
                                          <a:srgbClr val="D40606"/>
                                        </p:clrVal>
                                      </p:to>
                                    </p:set>
                                    <p:set>
                                      <p:cBhvr>
                                        <p:cTn id="33" dur="1750" fill="hold"/>
                                        <p:tgtEl>
                                          <p:spTgt spid="3">
                                            <p:txEl>
                                              <p:pRg st="5" end="5"/>
                                            </p:txEl>
                                          </p:spTgt>
                                        </p:tgtEl>
                                        <p:attrNameLst>
                                          <p:attrName>fill.type</p:attrName>
                                        </p:attrNameLst>
                                      </p:cBhvr>
                                      <p:to>
                                        <p:strVal val="solid"/>
                                      </p:to>
                                    </p:set>
                                  </p:childTnLst>
                                </p:cTn>
                              </p:par>
                            </p:childTnLst>
                          </p:cTn>
                        </p:par>
                        <p:par>
                          <p:cTn id="34" fill="hold">
                            <p:stCondLst>
                              <p:cond delay="47320"/>
                            </p:stCondLst>
                            <p:childTnLst>
                              <p:par>
                                <p:cTn id="35" presetID="16" presetClass="emph" presetSubtype="0" fill="hold" nodeType="afterEffect">
                                  <p:stCondLst>
                                    <p:cond delay="0"/>
                                  </p:stCondLst>
                                  <p:iterate type="lt">
                                    <p:tmPct val="4000"/>
                                  </p:iterate>
                                  <p:childTnLst>
                                    <p:set>
                                      <p:cBhvr override="childStyle">
                                        <p:cTn id="36" dur="1750" fill="hold"/>
                                        <p:tgtEl>
                                          <p:spTgt spid="3">
                                            <p:txEl>
                                              <p:pRg st="6" end="6"/>
                                            </p:txEl>
                                          </p:spTgt>
                                        </p:tgtEl>
                                        <p:attrNameLst>
                                          <p:attrName>style.color</p:attrName>
                                        </p:attrNameLst>
                                      </p:cBhvr>
                                      <p:to>
                                        <p:clrVal>
                                          <a:srgbClr val="D40606"/>
                                        </p:clrVal>
                                      </p:to>
                                    </p:set>
                                    <p:set>
                                      <p:cBhvr>
                                        <p:cTn id="37" dur="1750" fill="hold"/>
                                        <p:tgtEl>
                                          <p:spTgt spid="3">
                                            <p:txEl>
                                              <p:pRg st="6" end="6"/>
                                            </p:txEl>
                                          </p:spTgt>
                                        </p:tgtEl>
                                        <p:attrNameLst>
                                          <p:attrName>fillcolor</p:attrName>
                                        </p:attrNameLst>
                                      </p:cBhvr>
                                      <p:to>
                                        <p:clrVal>
                                          <a:srgbClr val="D40606"/>
                                        </p:clrVal>
                                      </p:to>
                                    </p:set>
                                    <p:set>
                                      <p:cBhvr>
                                        <p:cTn id="38" dur="1750" fill="hold"/>
                                        <p:tgtEl>
                                          <p:spTgt spid="3">
                                            <p:txEl>
                                              <p:pRg st="6" end="6"/>
                                            </p:txEl>
                                          </p:spTgt>
                                        </p:tgtEl>
                                        <p:attrNameLst>
                                          <p:attrName>fill.type</p:attrName>
                                        </p:attrNameLst>
                                      </p:cBhvr>
                                      <p:to>
                                        <p:strVal val="solid"/>
                                      </p:to>
                                    </p:set>
                                  </p:childTnLst>
                                </p:cTn>
                              </p:par>
                            </p:childTnLst>
                          </p:cTn>
                        </p:par>
                        <p:par>
                          <p:cTn id="39" fill="hold">
                            <p:stCondLst>
                              <p:cond delay="52430"/>
                            </p:stCondLst>
                            <p:childTnLst>
                              <p:par>
                                <p:cTn id="40" presetID="16" presetClass="emph" presetSubtype="0" fill="hold" nodeType="afterEffect">
                                  <p:stCondLst>
                                    <p:cond delay="0"/>
                                  </p:stCondLst>
                                  <p:iterate type="lt">
                                    <p:tmPct val="4000"/>
                                  </p:iterate>
                                  <p:childTnLst>
                                    <p:set>
                                      <p:cBhvr override="childStyle">
                                        <p:cTn id="41" dur="1750" fill="hold"/>
                                        <p:tgtEl>
                                          <p:spTgt spid="3">
                                            <p:txEl>
                                              <p:pRg st="7" end="7"/>
                                            </p:txEl>
                                          </p:spTgt>
                                        </p:tgtEl>
                                        <p:attrNameLst>
                                          <p:attrName>style.color</p:attrName>
                                        </p:attrNameLst>
                                      </p:cBhvr>
                                      <p:to>
                                        <p:clrVal>
                                          <a:srgbClr val="D40606"/>
                                        </p:clrVal>
                                      </p:to>
                                    </p:set>
                                    <p:set>
                                      <p:cBhvr>
                                        <p:cTn id="42" dur="1750" fill="hold"/>
                                        <p:tgtEl>
                                          <p:spTgt spid="3">
                                            <p:txEl>
                                              <p:pRg st="7" end="7"/>
                                            </p:txEl>
                                          </p:spTgt>
                                        </p:tgtEl>
                                        <p:attrNameLst>
                                          <p:attrName>fillcolor</p:attrName>
                                        </p:attrNameLst>
                                      </p:cBhvr>
                                      <p:to>
                                        <p:clrVal>
                                          <a:srgbClr val="D40606"/>
                                        </p:clrVal>
                                      </p:to>
                                    </p:set>
                                    <p:set>
                                      <p:cBhvr>
                                        <p:cTn id="43" dur="1750" fill="hold"/>
                                        <p:tgtEl>
                                          <p:spTgt spid="3">
                                            <p:txEl>
                                              <p:pRg st="7" end="7"/>
                                            </p:txEl>
                                          </p:spTgt>
                                        </p:tgtEl>
                                        <p:attrNameLst>
                                          <p:attrName>fill.type</p:attrName>
                                        </p:attrNameLst>
                                      </p:cBhvr>
                                      <p:to>
                                        <p:strVal val="solid"/>
                                      </p:to>
                                    </p:set>
                                  </p:childTnLst>
                                </p:cTn>
                              </p:par>
                            </p:childTnLst>
                          </p:cTn>
                        </p:par>
                        <p:par>
                          <p:cTn id="44" fill="hold">
                            <p:stCondLst>
                              <p:cond delay="57260"/>
                            </p:stCondLst>
                            <p:childTnLst>
                              <p:par>
                                <p:cTn id="45" presetID="16" presetClass="emph" presetSubtype="0" fill="hold" nodeType="afterEffect">
                                  <p:stCondLst>
                                    <p:cond delay="0"/>
                                  </p:stCondLst>
                                  <p:iterate type="lt">
                                    <p:tmPct val="4000"/>
                                  </p:iterate>
                                  <p:childTnLst>
                                    <p:set>
                                      <p:cBhvr override="childStyle">
                                        <p:cTn id="46" dur="1750" fill="hold"/>
                                        <p:tgtEl>
                                          <p:spTgt spid="3">
                                            <p:txEl>
                                              <p:pRg st="8" end="8"/>
                                            </p:txEl>
                                          </p:spTgt>
                                        </p:tgtEl>
                                        <p:attrNameLst>
                                          <p:attrName>style.color</p:attrName>
                                        </p:attrNameLst>
                                      </p:cBhvr>
                                      <p:to>
                                        <p:clrVal>
                                          <a:srgbClr val="D40606"/>
                                        </p:clrVal>
                                      </p:to>
                                    </p:set>
                                    <p:set>
                                      <p:cBhvr>
                                        <p:cTn id="47" dur="1750" fill="hold"/>
                                        <p:tgtEl>
                                          <p:spTgt spid="3">
                                            <p:txEl>
                                              <p:pRg st="8" end="8"/>
                                            </p:txEl>
                                          </p:spTgt>
                                        </p:tgtEl>
                                        <p:attrNameLst>
                                          <p:attrName>fillcolor</p:attrName>
                                        </p:attrNameLst>
                                      </p:cBhvr>
                                      <p:to>
                                        <p:clrVal>
                                          <a:srgbClr val="D40606"/>
                                        </p:clrVal>
                                      </p:to>
                                    </p:set>
                                    <p:set>
                                      <p:cBhvr>
                                        <p:cTn id="48" dur="1750" fill="hold"/>
                                        <p:tgtEl>
                                          <p:spTgt spid="3">
                                            <p:txEl>
                                              <p:pRg st="8" end="8"/>
                                            </p:txEl>
                                          </p:spTgt>
                                        </p:tgtEl>
                                        <p:attrNameLst>
                                          <p:attrName>fill.type</p:attrName>
                                        </p:attrNameLst>
                                      </p:cBhvr>
                                      <p:to>
                                        <p:strVal val="solid"/>
                                      </p:to>
                                    </p:set>
                                  </p:childTnLst>
                                </p:cTn>
                              </p:par>
                            </p:childTnLst>
                          </p:cTn>
                        </p:par>
                        <p:par>
                          <p:cTn id="49" fill="hold">
                            <p:stCondLst>
                              <p:cond delay="61530"/>
                            </p:stCondLst>
                            <p:childTnLst>
                              <p:par>
                                <p:cTn id="50" presetID="16" presetClass="emph" presetSubtype="0" fill="hold" nodeType="afterEffect">
                                  <p:stCondLst>
                                    <p:cond delay="0"/>
                                  </p:stCondLst>
                                  <p:iterate type="lt">
                                    <p:tmPct val="4000"/>
                                  </p:iterate>
                                  <p:childTnLst>
                                    <p:set>
                                      <p:cBhvr override="childStyle">
                                        <p:cTn id="51" dur="1750" fill="hold"/>
                                        <p:tgtEl>
                                          <p:spTgt spid="3">
                                            <p:txEl>
                                              <p:pRg st="9" end="9"/>
                                            </p:txEl>
                                          </p:spTgt>
                                        </p:tgtEl>
                                        <p:attrNameLst>
                                          <p:attrName>style.color</p:attrName>
                                        </p:attrNameLst>
                                      </p:cBhvr>
                                      <p:to>
                                        <p:clrVal>
                                          <a:srgbClr val="D40606"/>
                                        </p:clrVal>
                                      </p:to>
                                    </p:set>
                                    <p:set>
                                      <p:cBhvr>
                                        <p:cTn id="52" dur="1750" fill="hold"/>
                                        <p:tgtEl>
                                          <p:spTgt spid="3">
                                            <p:txEl>
                                              <p:pRg st="9" end="9"/>
                                            </p:txEl>
                                          </p:spTgt>
                                        </p:tgtEl>
                                        <p:attrNameLst>
                                          <p:attrName>fillcolor</p:attrName>
                                        </p:attrNameLst>
                                      </p:cBhvr>
                                      <p:to>
                                        <p:clrVal>
                                          <a:srgbClr val="D40606"/>
                                        </p:clrVal>
                                      </p:to>
                                    </p:set>
                                    <p:set>
                                      <p:cBhvr>
                                        <p:cTn id="53" dur="1750" fill="hold"/>
                                        <p:tgtEl>
                                          <p:spTgt spid="3">
                                            <p:txEl>
                                              <p:pRg st="9" end="9"/>
                                            </p:txEl>
                                          </p:spTgt>
                                        </p:tgtEl>
                                        <p:attrNameLst>
                                          <p:attrName>fill.type</p:attrName>
                                        </p:attrNameLst>
                                      </p:cBhvr>
                                      <p:to>
                                        <p:strVal val="solid"/>
                                      </p:to>
                                    </p:set>
                                  </p:childTnLst>
                                </p:cTn>
                              </p:par>
                            </p:childTnLst>
                          </p:cTn>
                        </p:par>
                        <p:par>
                          <p:cTn id="54" fill="hold">
                            <p:stCondLst>
                              <p:cond delay="68180"/>
                            </p:stCondLst>
                            <p:childTnLst>
                              <p:par>
                                <p:cTn id="55" presetID="16" presetClass="emph" presetSubtype="0" fill="hold" nodeType="afterEffect">
                                  <p:stCondLst>
                                    <p:cond delay="0"/>
                                  </p:stCondLst>
                                  <p:iterate type="lt">
                                    <p:tmPct val="4000"/>
                                  </p:iterate>
                                  <p:childTnLst>
                                    <p:set>
                                      <p:cBhvr override="childStyle">
                                        <p:cTn id="56" dur="1750" fill="hold"/>
                                        <p:tgtEl>
                                          <p:spTgt spid="3">
                                            <p:txEl>
                                              <p:pRg st="10" end="10"/>
                                            </p:txEl>
                                          </p:spTgt>
                                        </p:tgtEl>
                                        <p:attrNameLst>
                                          <p:attrName>style.color</p:attrName>
                                        </p:attrNameLst>
                                      </p:cBhvr>
                                      <p:to>
                                        <p:clrVal>
                                          <a:srgbClr val="D40606"/>
                                        </p:clrVal>
                                      </p:to>
                                    </p:set>
                                    <p:set>
                                      <p:cBhvr>
                                        <p:cTn id="57" dur="1750" fill="hold"/>
                                        <p:tgtEl>
                                          <p:spTgt spid="3">
                                            <p:txEl>
                                              <p:pRg st="10" end="10"/>
                                            </p:txEl>
                                          </p:spTgt>
                                        </p:tgtEl>
                                        <p:attrNameLst>
                                          <p:attrName>fillcolor</p:attrName>
                                        </p:attrNameLst>
                                      </p:cBhvr>
                                      <p:to>
                                        <p:clrVal>
                                          <a:srgbClr val="D40606"/>
                                        </p:clrVal>
                                      </p:to>
                                    </p:set>
                                    <p:set>
                                      <p:cBhvr>
                                        <p:cTn id="58" dur="1750" fill="hold"/>
                                        <p:tgtEl>
                                          <p:spTgt spid="3">
                                            <p:txEl>
                                              <p:pRg st="10" end="10"/>
                                            </p:txEl>
                                          </p:spTgt>
                                        </p:tgtEl>
                                        <p:attrNameLst>
                                          <p:attrName>fill.type</p:attrName>
                                        </p:attrNameLst>
                                      </p:cBhvr>
                                      <p:to>
                                        <p:strVal val="solid"/>
                                      </p:to>
                                    </p:set>
                                  </p:childTnLst>
                                </p:cTn>
                              </p:par>
                            </p:childTnLst>
                          </p:cTn>
                        </p:par>
                        <p:par>
                          <p:cTn id="59" fill="hold">
                            <p:stCondLst>
                              <p:cond delay="76300"/>
                            </p:stCondLst>
                            <p:childTnLst>
                              <p:par>
                                <p:cTn id="60" presetID="16" presetClass="emph" presetSubtype="0" fill="hold" nodeType="afterEffect">
                                  <p:stCondLst>
                                    <p:cond delay="0"/>
                                  </p:stCondLst>
                                  <p:iterate type="lt">
                                    <p:tmPct val="4000"/>
                                  </p:iterate>
                                  <p:childTnLst>
                                    <p:set>
                                      <p:cBhvr override="childStyle">
                                        <p:cTn id="61" dur="1750" fill="hold"/>
                                        <p:tgtEl>
                                          <p:spTgt spid="3">
                                            <p:txEl>
                                              <p:pRg st="11" end="11"/>
                                            </p:txEl>
                                          </p:spTgt>
                                        </p:tgtEl>
                                        <p:attrNameLst>
                                          <p:attrName>style.color</p:attrName>
                                        </p:attrNameLst>
                                      </p:cBhvr>
                                      <p:to>
                                        <p:clrVal>
                                          <a:srgbClr val="D40606"/>
                                        </p:clrVal>
                                      </p:to>
                                    </p:set>
                                    <p:set>
                                      <p:cBhvr>
                                        <p:cTn id="62" dur="1750" fill="hold"/>
                                        <p:tgtEl>
                                          <p:spTgt spid="3">
                                            <p:txEl>
                                              <p:pRg st="11" end="11"/>
                                            </p:txEl>
                                          </p:spTgt>
                                        </p:tgtEl>
                                        <p:attrNameLst>
                                          <p:attrName>fillcolor</p:attrName>
                                        </p:attrNameLst>
                                      </p:cBhvr>
                                      <p:to>
                                        <p:clrVal>
                                          <a:srgbClr val="D40606"/>
                                        </p:clrVal>
                                      </p:to>
                                    </p:set>
                                    <p:set>
                                      <p:cBhvr>
                                        <p:cTn id="63" dur="1750" fill="hold"/>
                                        <p:tgtEl>
                                          <p:spTgt spid="3">
                                            <p:txEl>
                                              <p:pRg st="11" end="11"/>
                                            </p:txEl>
                                          </p:spTgt>
                                        </p:tgtEl>
                                        <p:attrNameLst>
                                          <p:attrName>fill.type</p:attrName>
                                        </p:attrNameLst>
                                      </p:cBhvr>
                                      <p:to>
                                        <p:strVal val="solid"/>
                                      </p:to>
                                    </p:set>
                                  </p:childTnLst>
                                </p:cTn>
                              </p:par>
                            </p:childTnLst>
                          </p:cTn>
                        </p:par>
                        <p:par>
                          <p:cTn id="64" fill="hold">
                            <p:stCondLst>
                              <p:cond delay="82530"/>
                            </p:stCondLst>
                            <p:childTnLst>
                              <p:par>
                                <p:cTn id="65" presetID="16" presetClass="emph" presetSubtype="0" fill="hold" nodeType="afterEffect">
                                  <p:stCondLst>
                                    <p:cond delay="0"/>
                                  </p:stCondLst>
                                  <p:iterate type="lt">
                                    <p:tmPct val="4000"/>
                                  </p:iterate>
                                  <p:childTnLst>
                                    <p:set>
                                      <p:cBhvr override="childStyle">
                                        <p:cTn id="66" dur="1750" fill="hold"/>
                                        <p:tgtEl>
                                          <p:spTgt spid="3">
                                            <p:txEl>
                                              <p:pRg st="12" end="12"/>
                                            </p:txEl>
                                          </p:spTgt>
                                        </p:tgtEl>
                                        <p:attrNameLst>
                                          <p:attrName>style.color</p:attrName>
                                        </p:attrNameLst>
                                      </p:cBhvr>
                                      <p:to>
                                        <p:clrVal>
                                          <a:srgbClr val="D40606"/>
                                        </p:clrVal>
                                      </p:to>
                                    </p:set>
                                    <p:set>
                                      <p:cBhvr>
                                        <p:cTn id="67" dur="1750" fill="hold"/>
                                        <p:tgtEl>
                                          <p:spTgt spid="3">
                                            <p:txEl>
                                              <p:pRg st="12" end="12"/>
                                            </p:txEl>
                                          </p:spTgt>
                                        </p:tgtEl>
                                        <p:attrNameLst>
                                          <p:attrName>fillcolor</p:attrName>
                                        </p:attrNameLst>
                                      </p:cBhvr>
                                      <p:to>
                                        <p:clrVal>
                                          <a:srgbClr val="D40606"/>
                                        </p:clrVal>
                                      </p:to>
                                    </p:set>
                                    <p:set>
                                      <p:cBhvr>
                                        <p:cTn id="68" dur="1750" fill="hold"/>
                                        <p:tgtEl>
                                          <p:spTgt spid="3">
                                            <p:txEl>
                                              <p:pRg st="12" end="12"/>
                                            </p:txEl>
                                          </p:spTgt>
                                        </p:tgtEl>
                                        <p:attrNameLst>
                                          <p:attrName>fill.type</p:attrName>
                                        </p:attrNameLst>
                                      </p:cBhvr>
                                      <p:to>
                                        <p:strVal val="solid"/>
                                      </p:to>
                                    </p:set>
                                  </p:childTnLst>
                                </p:cTn>
                              </p:par>
                            </p:childTnLst>
                          </p:cTn>
                        </p:par>
                        <p:par>
                          <p:cTn id="69" fill="hold">
                            <p:stCondLst>
                              <p:cond delay="88550"/>
                            </p:stCondLst>
                            <p:childTnLst>
                              <p:par>
                                <p:cTn id="70" presetID="16" presetClass="emph" presetSubtype="0" fill="hold" nodeType="afterEffect">
                                  <p:stCondLst>
                                    <p:cond delay="0"/>
                                  </p:stCondLst>
                                  <p:iterate type="lt">
                                    <p:tmPct val="4000"/>
                                  </p:iterate>
                                  <p:childTnLst>
                                    <p:set>
                                      <p:cBhvr override="childStyle">
                                        <p:cTn id="71" dur="1750" fill="hold"/>
                                        <p:tgtEl>
                                          <p:spTgt spid="3">
                                            <p:txEl>
                                              <p:pRg st="13" end="13"/>
                                            </p:txEl>
                                          </p:spTgt>
                                        </p:tgtEl>
                                        <p:attrNameLst>
                                          <p:attrName>style.color</p:attrName>
                                        </p:attrNameLst>
                                      </p:cBhvr>
                                      <p:to>
                                        <p:clrVal>
                                          <a:srgbClr val="D40606"/>
                                        </p:clrVal>
                                      </p:to>
                                    </p:set>
                                    <p:set>
                                      <p:cBhvr>
                                        <p:cTn id="72" dur="1750" fill="hold"/>
                                        <p:tgtEl>
                                          <p:spTgt spid="3">
                                            <p:txEl>
                                              <p:pRg st="13" end="13"/>
                                            </p:txEl>
                                          </p:spTgt>
                                        </p:tgtEl>
                                        <p:attrNameLst>
                                          <p:attrName>fillcolor</p:attrName>
                                        </p:attrNameLst>
                                      </p:cBhvr>
                                      <p:to>
                                        <p:clrVal>
                                          <a:srgbClr val="D40606"/>
                                        </p:clrVal>
                                      </p:to>
                                    </p:set>
                                    <p:set>
                                      <p:cBhvr>
                                        <p:cTn id="73" dur="1750" fill="hold"/>
                                        <p:tgtEl>
                                          <p:spTgt spid="3">
                                            <p:txEl>
                                              <p:pRg st="13" end="13"/>
                                            </p:txEl>
                                          </p:spTgt>
                                        </p:tgtEl>
                                        <p:attrNameLst>
                                          <p:attrName>fill.type</p:attrName>
                                        </p:attrNameLst>
                                      </p:cBhvr>
                                      <p:to>
                                        <p:strVal val="solid"/>
                                      </p:to>
                                    </p:set>
                                  </p:childTnLst>
                                </p:cTn>
                              </p:par>
                            </p:childTnLst>
                          </p:cTn>
                        </p:par>
                        <p:par>
                          <p:cTn id="74" fill="hold">
                            <p:stCondLst>
                              <p:cond delay="91280"/>
                            </p:stCondLst>
                            <p:childTnLst>
                              <p:par>
                                <p:cTn id="75" presetID="16" presetClass="emph" presetSubtype="0" fill="hold" nodeType="afterEffect">
                                  <p:stCondLst>
                                    <p:cond delay="0"/>
                                  </p:stCondLst>
                                  <p:iterate type="lt">
                                    <p:tmPct val="4000"/>
                                  </p:iterate>
                                  <p:childTnLst>
                                    <p:set>
                                      <p:cBhvr override="childStyle">
                                        <p:cTn id="76" dur="1750" fill="hold"/>
                                        <p:tgtEl>
                                          <p:spTgt spid="3">
                                            <p:txEl>
                                              <p:pRg st="14" end="14"/>
                                            </p:txEl>
                                          </p:spTgt>
                                        </p:tgtEl>
                                        <p:attrNameLst>
                                          <p:attrName>style.color</p:attrName>
                                        </p:attrNameLst>
                                      </p:cBhvr>
                                      <p:to>
                                        <p:clrVal>
                                          <a:srgbClr val="D40606"/>
                                        </p:clrVal>
                                      </p:to>
                                    </p:set>
                                    <p:set>
                                      <p:cBhvr>
                                        <p:cTn id="77" dur="1750" fill="hold"/>
                                        <p:tgtEl>
                                          <p:spTgt spid="3">
                                            <p:txEl>
                                              <p:pRg st="14" end="14"/>
                                            </p:txEl>
                                          </p:spTgt>
                                        </p:tgtEl>
                                        <p:attrNameLst>
                                          <p:attrName>fillcolor</p:attrName>
                                        </p:attrNameLst>
                                      </p:cBhvr>
                                      <p:to>
                                        <p:clrVal>
                                          <a:srgbClr val="D40606"/>
                                        </p:clrVal>
                                      </p:to>
                                    </p:set>
                                    <p:set>
                                      <p:cBhvr>
                                        <p:cTn id="78" dur="1750" fill="hold"/>
                                        <p:tgtEl>
                                          <p:spTgt spid="3">
                                            <p:txEl>
                                              <p:pRg st="14" end="14"/>
                                            </p:txEl>
                                          </p:spTgt>
                                        </p:tgtEl>
                                        <p:attrNameLst>
                                          <p:attrName>fill.type</p:attrName>
                                        </p:attrNameLst>
                                      </p:cBhvr>
                                      <p:to>
                                        <p:strVal val="solid"/>
                                      </p:to>
                                    </p:set>
                                  </p:childTnLst>
                                </p:cTn>
                              </p:par>
                            </p:childTnLst>
                          </p:cTn>
                        </p:par>
                        <p:par>
                          <p:cTn id="79" fill="hold">
                            <p:stCondLst>
                              <p:cond delay="93870"/>
                            </p:stCondLst>
                            <p:childTnLst>
                              <p:par>
                                <p:cTn id="80" presetID="16" presetClass="emph" presetSubtype="0" fill="hold" nodeType="afterEffect">
                                  <p:stCondLst>
                                    <p:cond delay="0"/>
                                  </p:stCondLst>
                                  <p:iterate type="lt">
                                    <p:tmPct val="4000"/>
                                  </p:iterate>
                                  <p:childTnLst>
                                    <p:set>
                                      <p:cBhvr override="childStyle">
                                        <p:cTn id="81" dur="1750" fill="hold"/>
                                        <p:tgtEl>
                                          <p:spTgt spid="3">
                                            <p:txEl>
                                              <p:pRg st="15" end="15"/>
                                            </p:txEl>
                                          </p:spTgt>
                                        </p:tgtEl>
                                        <p:attrNameLst>
                                          <p:attrName>style.color</p:attrName>
                                        </p:attrNameLst>
                                      </p:cBhvr>
                                      <p:to>
                                        <p:clrVal>
                                          <a:srgbClr val="D40606"/>
                                        </p:clrVal>
                                      </p:to>
                                    </p:set>
                                    <p:set>
                                      <p:cBhvr>
                                        <p:cTn id="82" dur="1750" fill="hold"/>
                                        <p:tgtEl>
                                          <p:spTgt spid="3">
                                            <p:txEl>
                                              <p:pRg st="15" end="15"/>
                                            </p:txEl>
                                          </p:spTgt>
                                        </p:tgtEl>
                                        <p:attrNameLst>
                                          <p:attrName>fillcolor</p:attrName>
                                        </p:attrNameLst>
                                      </p:cBhvr>
                                      <p:to>
                                        <p:clrVal>
                                          <a:srgbClr val="D40606"/>
                                        </p:clrVal>
                                      </p:to>
                                    </p:set>
                                    <p:set>
                                      <p:cBhvr>
                                        <p:cTn id="83" dur="1750" fill="hold"/>
                                        <p:tgtEl>
                                          <p:spTgt spid="3">
                                            <p:txEl>
                                              <p:pRg st="15" end="15"/>
                                            </p:txEl>
                                          </p:spTgt>
                                        </p:tgtEl>
                                        <p:attrNameLst>
                                          <p:attrName>fill.type</p:attrName>
                                        </p:attrNameLst>
                                      </p:cBhvr>
                                      <p:to>
                                        <p:strVal val="solid"/>
                                      </p:to>
                                    </p:set>
                                  </p:childTnLst>
                                </p:cTn>
                              </p:par>
                            </p:childTnLst>
                          </p:cTn>
                        </p:par>
                        <p:par>
                          <p:cTn id="84" fill="hold">
                            <p:stCondLst>
                              <p:cond delay="96320"/>
                            </p:stCondLst>
                            <p:childTnLst>
                              <p:par>
                                <p:cTn id="85" presetID="16" presetClass="emph" presetSubtype="0" fill="hold" nodeType="afterEffect">
                                  <p:stCondLst>
                                    <p:cond delay="0"/>
                                  </p:stCondLst>
                                  <p:iterate type="lt">
                                    <p:tmPct val="4000"/>
                                  </p:iterate>
                                  <p:childTnLst>
                                    <p:set>
                                      <p:cBhvr override="childStyle">
                                        <p:cTn id="86" dur="1750" fill="hold"/>
                                        <p:tgtEl>
                                          <p:spTgt spid="3">
                                            <p:txEl>
                                              <p:pRg st="16" end="16"/>
                                            </p:txEl>
                                          </p:spTgt>
                                        </p:tgtEl>
                                        <p:attrNameLst>
                                          <p:attrName>style.color</p:attrName>
                                        </p:attrNameLst>
                                      </p:cBhvr>
                                      <p:to>
                                        <p:clrVal>
                                          <a:srgbClr val="D40606"/>
                                        </p:clrVal>
                                      </p:to>
                                    </p:set>
                                    <p:set>
                                      <p:cBhvr>
                                        <p:cTn id="87" dur="1750" fill="hold"/>
                                        <p:tgtEl>
                                          <p:spTgt spid="3">
                                            <p:txEl>
                                              <p:pRg st="16" end="16"/>
                                            </p:txEl>
                                          </p:spTgt>
                                        </p:tgtEl>
                                        <p:attrNameLst>
                                          <p:attrName>fillcolor</p:attrName>
                                        </p:attrNameLst>
                                      </p:cBhvr>
                                      <p:to>
                                        <p:clrVal>
                                          <a:srgbClr val="D40606"/>
                                        </p:clrVal>
                                      </p:to>
                                    </p:set>
                                    <p:set>
                                      <p:cBhvr>
                                        <p:cTn id="88" dur="1750" fill="hold"/>
                                        <p:tgtEl>
                                          <p:spTgt spid="3">
                                            <p:txEl>
                                              <p:pRg st="16" end="16"/>
                                            </p:txEl>
                                          </p:spTgt>
                                        </p:tgtEl>
                                        <p:attrNameLst>
                                          <p:attrName>fill.type</p:attrName>
                                        </p:attrNameLst>
                                      </p:cBhvr>
                                      <p:to>
                                        <p:strVal val="solid"/>
                                      </p:to>
                                    </p:set>
                                  </p:childTnLst>
                                </p:cTn>
                              </p:par>
                            </p:childTnLst>
                          </p:cTn>
                        </p:par>
                        <p:par>
                          <p:cTn id="89" fill="hold">
                            <p:stCondLst>
                              <p:cond delay="104300"/>
                            </p:stCondLst>
                            <p:childTnLst>
                              <p:par>
                                <p:cTn id="90" presetID="16" presetClass="emph" presetSubtype="0" fill="hold" nodeType="afterEffect">
                                  <p:stCondLst>
                                    <p:cond delay="0"/>
                                  </p:stCondLst>
                                  <p:iterate type="lt">
                                    <p:tmPct val="4000"/>
                                  </p:iterate>
                                  <p:childTnLst>
                                    <p:set>
                                      <p:cBhvr override="childStyle">
                                        <p:cTn id="91" dur="1750" fill="hold"/>
                                        <p:tgtEl>
                                          <p:spTgt spid="3">
                                            <p:txEl>
                                              <p:pRg st="17" end="17"/>
                                            </p:txEl>
                                          </p:spTgt>
                                        </p:tgtEl>
                                        <p:attrNameLst>
                                          <p:attrName>style.color</p:attrName>
                                        </p:attrNameLst>
                                      </p:cBhvr>
                                      <p:to>
                                        <p:clrVal>
                                          <a:srgbClr val="D40606"/>
                                        </p:clrVal>
                                      </p:to>
                                    </p:set>
                                    <p:set>
                                      <p:cBhvr>
                                        <p:cTn id="92" dur="1750" fill="hold"/>
                                        <p:tgtEl>
                                          <p:spTgt spid="3">
                                            <p:txEl>
                                              <p:pRg st="17" end="17"/>
                                            </p:txEl>
                                          </p:spTgt>
                                        </p:tgtEl>
                                        <p:attrNameLst>
                                          <p:attrName>fillcolor</p:attrName>
                                        </p:attrNameLst>
                                      </p:cBhvr>
                                      <p:to>
                                        <p:clrVal>
                                          <a:srgbClr val="D40606"/>
                                        </p:clrVal>
                                      </p:to>
                                    </p:set>
                                    <p:set>
                                      <p:cBhvr>
                                        <p:cTn id="93" dur="1750" fill="hold"/>
                                        <p:tgtEl>
                                          <p:spTgt spid="3">
                                            <p:txEl>
                                              <p:pRg st="17" end="17"/>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764704"/>
            <a:ext cx="7859216" cy="5904656"/>
          </a:xfrm>
        </p:spPr>
        <p:txBody>
          <a:bodyPr>
            <a:normAutofit/>
          </a:bodyPr>
          <a:lstStyle/>
          <a:p>
            <a:r>
              <a:rPr lang="kk-KZ" sz="1000" b="1" i="1" u="sng" dirty="0">
                <a:latin typeface="Times New Roman" pitchFamily="18" charset="0"/>
                <a:cs typeface="Times New Roman" pitchFamily="18" charset="0"/>
              </a:rPr>
              <a:t>Салықтық шегерістер –</a:t>
            </a:r>
            <a:r>
              <a:rPr lang="kk-KZ" sz="1000" dirty="0">
                <a:latin typeface="Times New Roman" pitchFamily="18" charset="0"/>
                <a:cs typeface="Times New Roman" pitchFamily="18" charset="0"/>
              </a:rPr>
              <a:t>заңмен бекітілген шекте салық төлеушінің ЖЖТ-ты алуға байланысты шығындары. Оған өткізілген тауар,қызмет, жұмыс бойынша шығындар және басқа да шығындар, оның ішінде:</a:t>
            </a:r>
            <a:endParaRPr lang="ru-RU" sz="1000" dirty="0">
              <a:latin typeface="Times New Roman" pitchFamily="18" charset="0"/>
              <a:cs typeface="Times New Roman" pitchFamily="18" charset="0"/>
            </a:endParaRPr>
          </a:p>
          <a:p>
            <a:pPr lvl="0"/>
            <a:r>
              <a:rPr lang="kk-KZ" sz="1000" dirty="0">
                <a:latin typeface="Times New Roman" pitchFamily="18" charset="0"/>
                <a:cs typeface="Times New Roman" pitchFamily="18" charset="0"/>
              </a:rPr>
              <a:t>Тауарла-материалдық қорлар бойынша;</a:t>
            </a:r>
            <a:endParaRPr lang="ru-RU" sz="1000" dirty="0">
              <a:latin typeface="Times New Roman" pitchFamily="18" charset="0"/>
              <a:cs typeface="Times New Roman" pitchFamily="18" charset="0"/>
            </a:endParaRPr>
          </a:p>
          <a:p>
            <a:pPr lvl="0"/>
            <a:r>
              <a:rPr lang="kk-KZ" sz="1000" dirty="0">
                <a:latin typeface="Times New Roman" pitchFamily="18" charset="0"/>
                <a:cs typeface="Times New Roman" pitchFamily="18" charset="0"/>
              </a:rPr>
              <a:t>Тіркелген активтер;</a:t>
            </a:r>
            <a:endParaRPr lang="ru-RU" sz="1000" dirty="0">
              <a:latin typeface="Times New Roman" pitchFamily="18" charset="0"/>
              <a:cs typeface="Times New Roman" pitchFamily="18" charset="0"/>
            </a:endParaRPr>
          </a:p>
          <a:p>
            <a:pPr lvl="0"/>
            <a:r>
              <a:rPr lang="kk-KZ" sz="1000" dirty="0" smtClean="0">
                <a:latin typeface="Times New Roman" pitchFamily="18" charset="0"/>
                <a:cs typeface="Times New Roman" pitchFamily="18" charset="0"/>
              </a:rPr>
              <a:t>Еңбекке </a:t>
            </a:r>
            <a:r>
              <a:rPr lang="kk-KZ" sz="1000" dirty="0">
                <a:latin typeface="Times New Roman" pitchFamily="18" charset="0"/>
                <a:cs typeface="Times New Roman" pitchFamily="18" charset="0"/>
              </a:rPr>
              <a:t>ақы төлеу;</a:t>
            </a:r>
            <a:endParaRPr lang="ru-RU" sz="1000" dirty="0">
              <a:latin typeface="Times New Roman" pitchFamily="18" charset="0"/>
              <a:cs typeface="Times New Roman" pitchFamily="18" charset="0"/>
            </a:endParaRPr>
          </a:p>
          <a:p>
            <a:pPr lvl="0"/>
            <a:r>
              <a:rPr lang="kk-KZ" sz="1000" dirty="0">
                <a:latin typeface="Times New Roman" pitchFamily="18" charset="0"/>
                <a:cs typeface="Times New Roman" pitchFamily="18" charset="0"/>
              </a:rPr>
              <a:t>Төленген күмәнді міндеттемелер бойынша;</a:t>
            </a:r>
            <a:endParaRPr lang="ru-RU" sz="1000" dirty="0">
              <a:latin typeface="Times New Roman" pitchFamily="18" charset="0"/>
              <a:cs typeface="Times New Roman" pitchFamily="18" charset="0"/>
            </a:endParaRPr>
          </a:p>
          <a:p>
            <a:pPr lvl="0"/>
            <a:r>
              <a:rPr lang="kk-KZ" sz="1000" dirty="0">
                <a:latin typeface="Times New Roman" pitchFamily="18" charset="0"/>
                <a:cs typeface="Times New Roman" pitchFamily="18" charset="0"/>
              </a:rPr>
              <a:t>Сыйақы бойынша;</a:t>
            </a:r>
            <a:endParaRPr lang="ru-RU" sz="1000" dirty="0">
              <a:latin typeface="Times New Roman" pitchFamily="18" charset="0"/>
              <a:cs typeface="Times New Roman" pitchFamily="18" charset="0"/>
            </a:endParaRPr>
          </a:p>
          <a:p>
            <a:pPr lvl="0"/>
            <a:r>
              <a:rPr lang="kk-KZ" sz="1000" dirty="0">
                <a:latin typeface="Times New Roman" pitchFamily="18" charset="0"/>
                <a:cs typeface="Times New Roman" pitchFamily="18" charset="0"/>
              </a:rPr>
              <a:t>Теріс бағамдық айырма бойынша;</a:t>
            </a:r>
            <a:endParaRPr lang="ru-RU" sz="1000" dirty="0">
              <a:latin typeface="Times New Roman" pitchFamily="18" charset="0"/>
              <a:cs typeface="Times New Roman" pitchFamily="18" charset="0"/>
            </a:endParaRPr>
          </a:p>
          <a:p>
            <a:pPr lvl="0"/>
            <a:r>
              <a:rPr lang="kk-KZ" sz="1000" dirty="0">
                <a:latin typeface="Times New Roman" pitchFamily="18" charset="0"/>
                <a:cs typeface="Times New Roman" pitchFamily="18" charset="0"/>
              </a:rPr>
              <a:t>әлеуметтік төлемдрге жұмсалған шығыстар бойынша;</a:t>
            </a:r>
            <a:endParaRPr lang="ru-RU" sz="1000" dirty="0">
              <a:latin typeface="Times New Roman" pitchFamily="18" charset="0"/>
              <a:cs typeface="Times New Roman" pitchFamily="18" charset="0"/>
            </a:endParaRPr>
          </a:p>
          <a:p>
            <a:pPr lvl="0"/>
            <a:r>
              <a:rPr lang="kk-KZ" sz="1000" dirty="0">
                <a:latin typeface="Times New Roman" pitchFamily="18" charset="0"/>
                <a:cs typeface="Times New Roman" pitchFamily="18" charset="0"/>
              </a:rPr>
              <a:t>сақтандыру сыйақылар бойынша;</a:t>
            </a:r>
            <a:endParaRPr lang="ru-RU" sz="1000" dirty="0">
              <a:latin typeface="Times New Roman" pitchFamily="18" charset="0"/>
              <a:cs typeface="Times New Roman" pitchFamily="18" charset="0"/>
            </a:endParaRPr>
          </a:p>
          <a:p>
            <a:pPr lvl="0"/>
            <a:r>
              <a:rPr lang="kk-KZ" sz="1000" dirty="0">
                <a:latin typeface="Times New Roman" pitchFamily="18" charset="0"/>
                <a:cs typeface="Times New Roman" pitchFamily="18" charset="0"/>
              </a:rPr>
              <a:t>тіркелген активтерді жөндеуге жұмсалған шығыстар бойынша;</a:t>
            </a:r>
            <a:endParaRPr lang="ru-RU" sz="1000" dirty="0">
              <a:latin typeface="Times New Roman" pitchFamily="18" charset="0"/>
              <a:cs typeface="Times New Roman" pitchFamily="18" charset="0"/>
            </a:endParaRPr>
          </a:p>
          <a:p>
            <a:pPr lvl="0"/>
            <a:r>
              <a:rPr lang="kk-KZ" sz="1000" dirty="0">
                <a:latin typeface="Times New Roman" pitchFamily="18" charset="0"/>
                <a:cs typeface="Times New Roman" pitchFamily="18" charset="0"/>
              </a:rPr>
              <a:t>бюджеттен төленген салықтар бойынша;</a:t>
            </a:r>
            <a:endParaRPr lang="ru-RU" sz="1000" dirty="0">
              <a:latin typeface="Times New Roman" pitchFamily="18" charset="0"/>
              <a:cs typeface="Times New Roman" pitchFamily="18" charset="0"/>
            </a:endParaRPr>
          </a:p>
          <a:p>
            <a:pPr lvl="0"/>
            <a:r>
              <a:rPr lang="kk-KZ" sz="1000" dirty="0">
                <a:latin typeface="Times New Roman" pitchFamily="18" charset="0"/>
                <a:cs typeface="Times New Roman" pitchFamily="18" charset="0"/>
              </a:rPr>
              <a:t>басқа да шығыстар бойынша шегерімге жатады.</a:t>
            </a:r>
            <a:endParaRPr lang="ru-RU" sz="1000" dirty="0">
              <a:latin typeface="Times New Roman" pitchFamily="18" charset="0"/>
              <a:cs typeface="Times New Roman" pitchFamily="18" charset="0"/>
            </a:endParaRPr>
          </a:p>
          <a:p>
            <a:r>
              <a:rPr lang="kk-KZ" sz="1000" dirty="0">
                <a:latin typeface="Times New Roman" pitchFamily="18" charset="0"/>
                <a:cs typeface="Times New Roman" pitchFamily="18" charset="0"/>
              </a:rPr>
              <a:t>      </a:t>
            </a:r>
            <a:endParaRPr lang="ru-RU" sz="1000" dirty="0">
              <a:latin typeface="Times New Roman" pitchFamily="18" charset="0"/>
              <a:cs typeface="Times New Roman" pitchFamily="18" charset="0"/>
            </a:endParaRPr>
          </a:p>
          <a:p>
            <a:r>
              <a:rPr lang="kk-KZ" sz="1000" b="1" dirty="0">
                <a:latin typeface="Times New Roman" pitchFamily="18" charset="0"/>
                <a:cs typeface="Times New Roman" pitchFamily="18" charset="0"/>
              </a:rPr>
              <a:t> Салық ставкалары.</a:t>
            </a:r>
            <a:endParaRPr lang="ru-RU" sz="1000" dirty="0">
              <a:latin typeface="Times New Roman" pitchFamily="18" charset="0"/>
              <a:cs typeface="Times New Roman" pitchFamily="18" charset="0"/>
            </a:endParaRPr>
          </a:p>
          <a:p>
            <a:r>
              <a:rPr lang="kk-KZ" sz="1000" dirty="0">
                <a:latin typeface="Times New Roman" pitchFamily="18" charset="0"/>
                <a:cs typeface="Times New Roman" pitchFamily="18" charset="0"/>
              </a:rPr>
              <a:t>Төлем көзінен салық салынатын табыстарға:</a:t>
            </a:r>
            <a:endParaRPr lang="ru-RU" sz="1000" dirty="0">
              <a:latin typeface="Times New Roman" pitchFamily="18" charset="0"/>
              <a:cs typeface="Times New Roman" pitchFamily="18" charset="0"/>
            </a:endParaRPr>
          </a:p>
          <a:p>
            <a:pPr lvl="0"/>
            <a:r>
              <a:rPr lang="kk-KZ" sz="1000" dirty="0" smtClean="0">
                <a:latin typeface="Times New Roman" pitchFamily="18" charset="0"/>
                <a:cs typeface="Times New Roman" pitchFamily="18" charset="0"/>
              </a:rPr>
              <a:t>1) Дивидендтер</a:t>
            </a:r>
            <a:r>
              <a:rPr lang="kk-KZ" sz="1000" dirty="0">
                <a:latin typeface="Times New Roman" pitchFamily="18" charset="0"/>
                <a:cs typeface="Times New Roman" pitchFamily="18" charset="0"/>
              </a:rPr>
              <a:t>;</a:t>
            </a:r>
            <a:endParaRPr lang="ru-RU" sz="1000" dirty="0">
              <a:latin typeface="Times New Roman" pitchFamily="18" charset="0"/>
              <a:cs typeface="Times New Roman" pitchFamily="18" charset="0"/>
            </a:endParaRPr>
          </a:p>
          <a:p>
            <a:pPr lvl="0"/>
            <a:r>
              <a:rPr lang="kk-KZ" sz="1000" dirty="0" smtClean="0">
                <a:latin typeface="Times New Roman" pitchFamily="18" charset="0"/>
                <a:cs typeface="Times New Roman" pitchFamily="18" charset="0"/>
              </a:rPr>
              <a:t>2) ҚР </a:t>
            </a:r>
            <a:r>
              <a:rPr lang="kk-KZ" sz="1000" dirty="0">
                <a:latin typeface="Times New Roman" pitchFamily="18" charset="0"/>
                <a:cs typeface="Times New Roman" pitchFamily="18" charset="0"/>
              </a:rPr>
              <a:t>ҰБ лицензиясы бар банктердегі және банк операцияларының жекелеген түрлерін жүзеге асыратын ұйымдардағы жеке тұлғалардың салымдары бойынша оларға төленетін сыйақыларды қоспағанда, депозиттер бойынша сыйақы;</a:t>
            </a:r>
            <a:endParaRPr lang="ru-RU" sz="1000" dirty="0">
              <a:latin typeface="Times New Roman" pitchFamily="18" charset="0"/>
              <a:cs typeface="Times New Roman" pitchFamily="18" charset="0"/>
            </a:endParaRPr>
          </a:p>
          <a:p>
            <a:pPr lvl="0"/>
            <a:r>
              <a:rPr lang="kk-KZ" sz="1000" dirty="0" smtClean="0">
                <a:latin typeface="Times New Roman" pitchFamily="18" charset="0"/>
                <a:cs typeface="Times New Roman" pitchFamily="18" charset="0"/>
              </a:rPr>
              <a:t>3) Ұтыстар</a:t>
            </a:r>
            <a:r>
              <a:rPr lang="kk-KZ" sz="1000" dirty="0">
                <a:latin typeface="Times New Roman" pitchFamily="18" charset="0"/>
                <a:cs typeface="Times New Roman" pitchFamily="18" charset="0"/>
              </a:rPr>
              <a:t>;</a:t>
            </a:r>
            <a:endParaRPr lang="ru-RU" sz="1000" dirty="0">
              <a:latin typeface="Times New Roman" pitchFamily="18" charset="0"/>
              <a:cs typeface="Times New Roman" pitchFamily="18" charset="0"/>
            </a:endParaRPr>
          </a:p>
          <a:p>
            <a:pPr lvl="0"/>
            <a:r>
              <a:rPr lang="kk-KZ" sz="1000" dirty="0" smtClean="0">
                <a:latin typeface="Times New Roman" pitchFamily="18" charset="0"/>
                <a:cs typeface="Times New Roman" pitchFamily="18" charset="0"/>
              </a:rPr>
              <a:t>4) Резидент </a:t>
            </a:r>
            <a:r>
              <a:rPr lang="kk-KZ" sz="1000" dirty="0">
                <a:latin typeface="Times New Roman" pitchFamily="18" charset="0"/>
                <a:cs typeface="Times New Roman" pitchFamily="18" charset="0"/>
              </a:rPr>
              <a:t>емес тұлғалардың ҚР-ғы көздерден алған табыстар;</a:t>
            </a:r>
            <a:endParaRPr lang="ru-RU" sz="1000" dirty="0">
              <a:latin typeface="Times New Roman" pitchFamily="18" charset="0"/>
              <a:cs typeface="Times New Roman" pitchFamily="18" charset="0"/>
            </a:endParaRPr>
          </a:p>
          <a:p>
            <a:pPr lvl="0"/>
            <a:r>
              <a:rPr lang="kk-KZ" sz="1000" dirty="0" smtClean="0">
                <a:latin typeface="Times New Roman" pitchFamily="18" charset="0"/>
                <a:cs typeface="Times New Roman" pitchFamily="18" charset="0"/>
              </a:rPr>
              <a:t>5) Резидент </a:t>
            </a:r>
            <a:r>
              <a:rPr lang="kk-KZ" sz="1000" dirty="0">
                <a:latin typeface="Times New Roman" pitchFamily="18" charset="0"/>
                <a:cs typeface="Times New Roman" pitchFamily="18" charset="0"/>
              </a:rPr>
              <a:t>банктерге, жинақтаушы зейнетақы қорларына, лизинг берушілерге және борыштық бағалы қағаздар бойынша төленетін сыйақыны қоспағанда, заңды тұлғаларға төленетін сыйақылар;</a:t>
            </a:r>
            <a:endParaRPr lang="ru-RU" sz="1000" dirty="0">
              <a:latin typeface="Times New Roman" pitchFamily="18" charset="0"/>
              <a:cs typeface="Times New Roman" pitchFamily="18" charset="0"/>
            </a:endParaRPr>
          </a:p>
          <a:p>
            <a:pPr lvl="0"/>
            <a:r>
              <a:rPr lang="kk-KZ" sz="1000" dirty="0" smtClean="0">
                <a:latin typeface="Times New Roman" pitchFamily="18" charset="0"/>
                <a:cs typeface="Times New Roman" pitchFamily="18" charset="0"/>
              </a:rPr>
              <a:t>6) Эмитент </a:t>
            </a:r>
            <a:r>
              <a:rPr lang="kk-KZ" sz="1000" dirty="0">
                <a:latin typeface="Times New Roman" pitchFamily="18" charset="0"/>
                <a:cs typeface="Times New Roman" pitchFamily="18" charset="0"/>
              </a:rPr>
              <a:t>борыштық  бағалы қағаздар бойынша шығару шарттарына сәйкес төлейтін купон түріндегі сыйақы жатады.</a:t>
            </a:r>
            <a:endParaRPr lang="ru-RU" sz="1000" dirty="0">
              <a:latin typeface="Times New Roman" pitchFamily="18" charset="0"/>
              <a:cs typeface="Times New Roman" pitchFamily="18" charset="0"/>
            </a:endParaRPr>
          </a:p>
          <a:p>
            <a:r>
              <a:rPr lang="kk-KZ" sz="1000" dirty="0">
                <a:latin typeface="Times New Roman" pitchFamily="18" charset="0"/>
                <a:cs typeface="Times New Roman" pitchFamily="18" charset="0"/>
              </a:rPr>
              <a:t>      Ұтысты, сыйақыны төлеу кезінде ұсталған салық сомасы  осы салықтың төлем көзінен ұсталғанын растайтын құжаттар болған жағдайда, салық төлеушінің салық кезеңі ішінде есептелген корпорациялық табыс салығының есебіне жатқызылады. </a:t>
            </a:r>
            <a:endParaRPr lang="ru-RU" sz="1000" dirty="0">
              <a:latin typeface="Times New Roman" pitchFamily="18" charset="0"/>
              <a:cs typeface="Times New Roman" pitchFamily="18" charset="0"/>
            </a:endParaRPr>
          </a:p>
          <a:p>
            <a:r>
              <a:rPr lang="kk-KZ" sz="1000" dirty="0">
                <a:latin typeface="Times New Roman" pitchFamily="18" charset="0"/>
                <a:cs typeface="Times New Roman" pitchFamily="18" charset="0"/>
              </a:rPr>
              <a:t>Салық төлеушінің  салық салынатын табысы </a:t>
            </a:r>
            <a:r>
              <a:rPr lang="kk-KZ" sz="1000" dirty="0" smtClean="0">
                <a:latin typeface="Times New Roman" pitchFamily="18" charset="0"/>
                <a:cs typeface="Times New Roman" pitchFamily="18" charset="0"/>
              </a:rPr>
              <a:t>20</a:t>
            </a:r>
            <a:r>
              <a:rPr lang="kk-KZ" sz="1000" dirty="0">
                <a:latin typeface="Times New Roman" pitchFamily="18" charset="0"/>
                <a:cs typeface="Times New Roman" pitchFamily="18" charset="0"/>
              </a:rPr>
              <a:t>%-тік ставка бойынша салық салуға жатады.</a:t>
            </a:r>
            <a:endParaRPr lang="ru-RU" sz="1000" dirty="0">
              <a:latin typeface="Times New Roman" pitchFamily="18" charset="0"/>
              <a:cs typeface="Times New Roman" pitchFamily="18" charset="0"/>
            </a:endParaRPr>
          </a:p>
          <a:p>
            <a:r>
              <a:rPr lang="kk-KZ" sz="1000" dirty="0">
                <a:latin typeface="Times New Roman" pitchFamily="18" charset="0"/>
                <a:cs typeface="Times New Roman" pitchFamily="18" charset="0"/>
              </a:rPr>
              <a:t>Негізгі өндіріс құралы жер болып табылатын салық  төлеушінің  салық салынатын табысы 10%-тік ставка бойынша салық салуға жатады.</a:t>
            </a:r>
            <a:endParaRPr lang="ru-RU" sz="1000" dirty="0">
              <a:latin typeface="Times New Roman" pitchFamily="18" charset="0"/>
              <a:cs typeface="Times New Roman" pitchFamily="18" charset="0"/>
            </a:endParaRPr>
          </a:p>
          <a:p>
            <a:r>
              <a:rPr lang="kk-KZ" sz="1000" dirty="0">
                <a:latin typeface="Times New Roman" pitchFamily="18" charset="0"/>
                <a:cs typeface="Times New Roman" pitchFamily="18" charset="0"/>
              </a:rPr>
              <a:t>Резидент еместердің ҚР-ғы көздерден алынатын табыстарын қоспағанда, төлем көзінен салық салынатын табыстар төлем көзінен 15%-тік ставка бойынша  салық салуға  жатады.</a:t>
            </a:r>
            <a:endParaRPr lang="ru-RU" sz="1000" dirty="0">
              <a:latin typeface="Times New Roman" pitchFamily="18" charset="0"/>
              <a:cs typeface="Times New Roman" pitchFamily="18" charset="0"/>
            </a:endParaRPr>
          </a:p>
          <a:p>
            <a:r>
              <a:rPr lang="kk-KZ" sz="1000" dirty="0">
                <a:latin typeface="Times New Roman" pitchFamily="18" charset="0"/>
                <a:cs typeface="Times New Roman" pitchFamily="18" charset="0"/>
              </a:rPr>
              <a:t>ҚР-да тұрақты мекеме  арқылы қызметін жүзеге асыратын резидент емес заңды тұлғаның таза табысы корпорациялық табыс салығының үстіне белгіленген тәртіппен 15%-тік ставка бойынша салық салуға жатады.</a:t>
            </a:r>
            <a:endParaRPr lang="ru-RU" sz="1000" dirty="0">
              <a:latin typeface="Times New Roman" pitchFamily="18" charset="0"/>
              <a:cs typeface="Times New Roman" pitchFamily="18" charset="0"/>
            </a:endParaRPr>
          </a:p>
          <a:p>
            <a:endParaRPr lang="kk-KZ" sz="1000" b="1" dirty="0" smtClean="0">
              <a:latin typeface="Times New Roman" pitchFamily="18" charset="0"/>
              <a:cs typeface="Times New Roman" pitchFamily="18" charset="0"/>
            </a:endParaRPr>
          </a:p>
          <a:p>
            <a:endParaRPr lang="kk-KZ" sz="1000" b="1" dirty="0" smtClean="0">
              <a:latin typeface="Times New Roman" pitchFamily="18" charset="0"/>
              <a:cs typeface="Times New Roman" pitchFamily="18" charset="0"/>
            </a:endParaRPr>
          </a:p>
          <a:p>
            <a:endParaRPr lang="kk-KZ" sz="1000" b="1" dirty="0" smtClean="0">
              <a:latin typeface="Times New Roman" pitchFamily="18" charset="0"/>
              <a:cs typeface="Times New Roman" pitchFamily="18" charset="0"/>
            </a:endParaRPr>
          </a:p>
          <a:p>
            <a:endParaRPr lang="kk-KZ" sz="1000" b="1" dirty="0" smtClean="0">
              <a:latin typeface="Times New Roman" pitchFamily="18" charset="0"/>
              <a:cs typeface="Times New Roman" pitchFamily="18" charset="0"/>
            </a:endParaRPr>
          </a:p>
          <a:p>
            <a:endParaRPr lang="kk-KZ" sz="1000" b="1" dirty="0" smtClean="0">
              <a:latin typeface="Times New Roman" pitchFamily="18" charset="0"/>
              <a:cs typeface="Times New Roman" pitchFamily="18" charset="0"/>
            </a:endParaRPr>
          </a:p>
          <a:p>
            <a:endParaRPr lang="kk-KZ" sz="1000" b="1" dirty="0" smtClean="0">
              <a:latin typeface="Times New Roman" pitchFamily="18" charset="0"/>
              <a:cs typeface="Times New Roman" pitchFamily="18" charset="0"/>
            </a:endParaRPr>
          </a:p>
          <a:p>
            <a:endParaRPr lang="kk-KZ" sz="1000" b="1" dirty="0" smtClean="0">
              <a:latin typeface="Times New Roman" pitchFamily="18" charset="0"/>
              <a:cs typeface="Times New Roman" pitchFamily="18" charset="0"/>
            </a:endParaRPr>
          </a:p>
          <a:p>
            <a:endParaRPr lang="kk-KZ" sz="1000" b="1" dirty="0" smtClean="0">
              <a:latin typeface="Times New Roman" pitchFamily="18" charset="0"/>
              <a:cs typeface="Times New Roman" pitchFamily="18" charset="0"/>
            </a:endParaRPr>
          </a:p>
          <a:p>
            <a:endParaRPr lang="kk-KZ" sz="1000" b="1" dirty="0" smtClean="0">
              <a:latin typeface="Times New Roman" pitchFamily="18" charset="0"/>
              <a:cs typeface="Times New Roman" pitchFamily="18" charset="0"/>
            </a:endParaRPr>
          </a:p>
          <a:p>
            <a:endParaRPr lang="kk-KZ" sz="1000" b="1" dirty="0" smtClean="0">
              <a:latin typeface="Times New Roman" pitchFamily="18" charset="0"/>
              <a:cs typeface="Times New Roman" pitchFamily="18" charset="0"/>
            </a:endParaRPr>
          </a:p>
          <a:p>
            <a:endParaRPr lang="kk-KZ" sz="1000" b="1" dirty="0" smtClean="0">
              <a:latin typeface="Times New Roman" pitchFamily="18" charset="0"/>
              <a:cs typeface="Times New Roman" pitchFamily="18" charset="0"/>
            </a:endParaRPr>
          </a:p>
          <a:p>
            <a:endParaRPr lang="kk-KZ" sz="1000" b="1" dirty="0" smtClean="0">
              <a:latin typeface="Times New Roman" pitchFamily="18" charset="0"/>
              <a:cs typeface="Times New Roman" pitchFamily="18" charset="0"/>
            </a:endParaRPr>
          </a:p>
          <a:p>
            <a:endParaRPr lang="kk-KZ" sz="1000" b="1" dirty="0" smtClean="0">
              <a:latin typeface="Times New Roman" pitchFamily="18" charset="0"/>
              <a:cs typeface="Times New Roman" pitchFamily="18" charset="0"/>
            </a:endParaRPr>
          </a:p>
          <a:p>
            <a:endParaRPr lang="kk-KZ" sz="1000" b="1" dirty="0" smtClean="0">
              <a:latin typeface="Times New Roman" pitchFamily="18" charset="0"/>
              <a:cs typeface="Times New Roman" pitchFamily="18" charset="0"/>
            </a:endParaRPr>
          </a:p>
          <a:p>
            <a:endParaRPr lang="kk-KZ" sz="1000" b="1" dirty="0" smtClean="0">
              <a:latin typeface="Times New Roman" pitchFamily="18" charset="0"/>
              <a:cs typeface="Times New Roman" pitchFamily="18" charset="0"/>
            </a:endParaRPr>
          </a:p>
          <a:p>
            <a:endParaRPr lang="ru-RU" sz="1000" dirty="0">
              <a:latin typeface="Times New Roman" pitchFamily="18" charset="0"/>
              <a:cs typeface="Times New Roman" pitchFamily="18" charset="0"/>
            </a:endParaRPr>
          </a:p>
        </p:txBody>
      </p:sp>
      <p:pic>
        <p:nvPicPr>
          <p:cNvPr id="4" name="Picture 27" descr="78ce56ae5fa75ac85e3ab5e321d88a9d">
            <a:hlinkClick r:id="rId2"/>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7760915" y="6009853"/>
            <a:ext cx="1409700" cy="5905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30030829"/>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mph" presetSubtype="0" fill="hold" nodeType="withEffect">
                                  <p:stCondLst>
                                    <p:cond delay="0"/>
                                  </p:stCondLst>
                                  <p:iterate type="lt">
                                    <p:tmPct val="4000"/>
                                  </p:iterate>
                                  <p:childTnLst>
                                    <p:set>
                                      <p:cBhvr override="childStyle">
                                        <p:cTn id="6" dur="1750" fill="hold"/>
                                        <p:tgtEl>
                                          <p:spTgt spid="3">
                                            <p:txEl>
                                              <p:pRg st="0" end="0"/>
                                            </p:txEl>
                                          </p:spTgt>
                                        </p:tgtEl>
                                        <p:attrNameLst>
                                          <p:attrName>style.color</p:attrName>
                                        </p:attrNameLst>
                                      </p:cBhvr>
                                      <p:to>
                                        <p:clrVal>
                                          <a:srgbClr val="D40606"/>
                                        </p:clrVal>
                                      </p:to>
                                    </p:set>
                                    <p:set>
                                      <p:cBhvr>
                                        <p:cTn id="7" dur="1750" fill="hold"/>
                                        <p:tgtEl>
                                          <p:spTgt spid="3">
                                            <p:txEl>
                                              <p:pRg st="0" end="0"/>
                                            </p:txEl>
                                          </p:spTgt>
                                        </p:tgtEl>
                                        <p:attrNameLst>
                                          <p:attrName>fillcolor</p:attrName>
                                        </p:attrNameLst>
                                      </p:cBhvr>
                                      <p:to>
                                        <p:clrVal>
                                          <a:srgbClr val="D40606"/>
                                        </p:clrVal>
                                      </p:to>
                                    </p:set>
                                    <p:set>
                                      <p:cBhvr>
                                        <p:cTn id="8" dur="1750" fill="hold"/>
                                        <p:tgtEl>
                                          <p:spTgt spid="3">
                                            <p:txEl>
                                              <p:pRg st="0" end="0"/>
                                            </p:txEl>
                                          </p:spTgt>
                                        </p:tgtEl>
                                        <p:attrNameLst>
                                          <p:attrName>fill.type</p:attrName>
                                        </p:attrNameLst>
                                      </p:cBhvr>
                                      <p:to>
                                        <p:strVal val="solid"/>
                                      </p:to>
                                    </p:set>
                                  </p:childTnLst>
                                </p:cTn>
                              </p:par>
                            </p:childTnLst>
                          </p:cTn>
                        </p:par>
                        <p:par>
                          <p:cTn id="9" fill="hold">
                            <p:stCondLst>
                              <p:cond delay="13160"/>
                            </p:stCondLst>
                            <p:childTnLst>
                              <p:par>
                                <p:cTn id="10" presetID="16" presetClass="emph" presetSubtype="0" fill="hold" nodeType="afterEffect">
                                  <p:stCondLst>
                                    <p:cond delay="0"/>
                                  </p:stCondLst>
                                  <p:iterate type="lt">
                                    <p:tmPct val="4000"/>
                                  </p:iterate>
                                  <p:childTnLst>
                                    <p:set>
                                      <p:cBhvr override="childStyle">
                                        <p:cTn id="11" dur="1750" fill="hold"/>
                                        <p:tgtEl>
                                          <p:spTgt spid="3">
                                            <p:txEl>
                                              <p:pRg st="1" end="1"/>
                                            </p:txEl>
                                          </p:spTgt>
                                        </p:tgtEl>
                                        <p:attrNameLst>
                                          <p:attrName>style.color</p:attrName>
                                        </p:attrNameLst>
                                      </p:cBhvr>
                                      <p:to>
                                        <p:clrVal>
                                          <a:srgbClr val="D40606"/>
                                        </p:clrVal>
                                      </p:to>
                                    </p:set>
                                    <p:set>
                                      <p:cBhvr>
                                        <p:cTn id="12" dur="1750" fill="hold"/>
                                        <p:tgtEl>
                                          <p:spTgt spid="3">
                                            <p:txEl>
                                              <p:pRg st="1" end="1"/>
                                            </p:txEl>
                                          </p:spTgt>
                                        </p:tgtEl>
                                        <p:attrNameLst>
                                          <p:attrName>fillcolor</p:attrName>
                                        </p:attrNameLst>
                                      </p:cBhvr>
                                      <p:to>
                                        <p:clrVal>
                                          <a:srgbClr val="D40606"/>
                                        </p:clrVal>
                                      </p:to>
                                    </p:set>
                                    <p:set>
                                      <p:cBhvr>
                                        <p:cTn id="13" dur="1750" fill="hold"/>
                                        <p:tgtEl>
                                          <p:spTgt spid="3">
                                            <p:txEl>
                                              <p:pRg st="1" end="1"/>
                                            </p:txEl>
                                          </p:spTgt>
                                        </p:tgtEl>
                                        <p:attrNameLst>
                                          <p:attrName>fill.type</p:attrName>
                                        </p:attrNameLst>
                                      </p:cBhvr>
                                      <p:to>
                                        <p:strVal val="solid"/>
                                      </p:to>
                                    </p:set>
                                  </p:childTnLst>
                                </p:cTn>
                              </p:par>
                            </p:childTnLst>
                          </p:cTn>
                        </p:par>
                        <p:par>
                          <p:cTn id="14" fill="hold">
                            <p:stCondLst>
                              <p:cond delay="17150"/>
                            </p:stCondLst>
                            <p:childTnLst>
                              <p:par>
                                <p:cTn id="15" presetID="16" presetClass="emph" presetSubtype="0" fill="hold" nodeType="afterEffect">
                                  <p:stCondLst>
                                    <p:cond delay="0"/>
                                  </p:stCondLst>
                                  <p:iterate type="lt">
                                    <p:tmPct val="4000"/>
                                  </p:iterate>
                                  <p:childTnLst>
                                    <p:set>
                                      <p:cBhvr override="childStyle">
                                        <p:cTn id="16" dur="1750" fill="hold"/>
                                        <p:tgtEl>
                                          <p:spTgt spid="3">
                                            <p:txEl>
                                              <p:pRg st="2" end="2"/>
                                            </p:txEl>
                                          </p:spTgt>
                                        </p:tgtEl>
                                        <p:attrNameLst>
                                          <p:attrName>style.color</p:attrName>
                                        </p:attrNameLst>
                                      </p:cBhvr>
                                      <p:to>
                                        <p:clrVal>
                                          <a:srgbClr val="D40606"/>
                                        </p:clrVal>
                                      </p:to>
                                    </p:set>
                                    <p:set>
                                      <p:cBhvr>
                                        <p:cTn id="17" dur="1750" fill="hold"/>
                                        <p:tgtEl>
                                          <p:spTgt spid="3">
                                            <p:txEl>
                                              <p:pRg st="2" end="2"/>
                                            </p:txEl>
                                          </p:spTgt>
                                        </p:tgtEl>
                                        <p:attrNameLst>
                                          <p:attrName>fillcolor</p:attrName>
                                        </p:attrNameLst>
                                      </p:cBhvr>
                                      <p:to>
                                        <p:clrVal>
                                          <a:srgbClr val="D40606"/>
                                        </p:clrVal>
                                      </p:to>
                                    </p:set>
                                    <p:set>
                                      <p:cBhvr>
                                        <p:cTn id="18" dur="1750" fill="hold"/>
                                        <p:tgtEl>
                                          <p:spTgt spid="3">
                                            <p:txEl>
                                              <p:pRg st="2" end="2"/>
                                            </p:txEl>
                                          </p:spTgt>
                                        </p:tgtEl>
                                        <p:attrNameLst>
                                          <p:attrName>fill.type</p:attrName>
                                        </p:attrNameLst>
                                      </p:cBhvr>
                                      <p:to>
                                        <p:strVal val="solid"/>
                                      </p:to>
                                    </p:set>
                                  </p:childTnLst>
                                </p:cTn>
                              </p:par>
                            </p:childTnLst>
                          </p:cTn>
                        </p:par>
                        <p:par>
                          <p:cTn id="19" fill="hold">
                            <p:stCondLst>
                              <p:cond delay="20090"/>
                            </p:stCondLst>
                            <p:childTnLst>
                              <p:par>
                                <p:cTn id="20" presetID="16" presetClass="emph" presetSubtype="0" fill="hold" nodeType="afterEffect">
                                  <p:stCondLst>
                                    <p:cond delay="0"/>
                                  </p:stCondLst>
                                  <p:iterate type="lt">
                                    <p:tmPct val="4000"/>
                                  </p:iterate>
                                  <p:childTnLst>
                                    <p:set>
                                      <p:cBhvr override="childStyle">
                                        <p:cTn id="21" dur="1750" fill="hold"/>
                                        <p:tgtEl>
                                          <p:spTgt spid="3">
                                            <p:txEl>
                                              <p:pRg st="3" end="3"/>
                                            </p:txEl>
                                          </p:spTgt>
                                        </p:tgtEl>
                                        <p:attrNameLst>
                                          <p:attrName>style.color</p:attrName>
                                        </p:attrNameLst>
                                      </p:cBhvr>
                                      <p:to>
                                        <p:clrVal>
                                          <a:srgbClr val="D40606"/>
                                        </p:clrVal>
                                      </p:to>
                                    </p:set>
                                    <p:set>
                                      <p:cBhvr>
                                        <p:cTn id="22" dur="1750" fill="hold"/>
                                        <p:tgtEl>
                                          <p:spTgt spid="3">
                                            <p:txEl>
                                              <p:pRg st="3" end="3"/>
                                            </p:txEl>
                                          </p:spTgt>
                                        </p:tgtEl>
                                        <p:attrNameLst>
                                          <p:attrName>fillcolor</p:attrName>
                                        </p:attrNameLst>
                                      </p:cBhvr>
                                      <p:to>
                                        <p:clrVal>
                                          <a:srgbClr val="D40606"/>
                                        </p:clrVal>
                                      </p:to>
                                    </p:set>
                                    <p:set>
                                      <p:cBhvr>
                                        <p:cTn id="23" dur="1750" fill="hold"/>
                                        <p:tgtEl>
                                          <p:spTgt spid="3">
                                            <p:txEl>
                                              <p:pRg st="3" end="3"/>
                                            </p:txEl>
                                          </p:spTgt>
                                        </p:tgtEl>
                                        <p:attrNameLst>
                                          <p:attrName>fill.type</p:attrName>
                                        </p:attrNameLst>
                                      </p:cBhvr>
                                      <p:to>
                                        <p:strVal val="solid"/>
                                      </p:to>
                                    </p:set>
                                  </p:childTnLst>
                                </p:cTn>
                              </p:par>
                            </p:childTnLst>
                          </p:cTn>
                        </p:par>
                        <p:par>
                          <p:cTn id="24" fill="hold">
                            <p:stCondLst>
                              <p:cond delay="22890"/>
                            </p:stCondLst>
                            <p:childTnLst>
                              <p:par>
                                <p:cTn id="25" presetID="16" presetClass="emph" presetSubtype="0" fill="hold" nodeType="afterEffect">
                                  <p:stCondLst>
                                    <p:cond delay="0"/>
                                  </p:stCondLst>
                                  <p:iterate type="lt">
                                    <p:tmPct val="4000"/>
                                  </p:iterate>
                                  <p:childTnLst>
                                    <p:set>
                                      <p:cBhvr override="childStyle">
                                        <p:cTn id="26" dur="1750" fill="hold"/>
                                        <p:tgtEl>
                                          <p:spTgt spid="3">
                                            <p:txEl>
                                              <p:pRg st="4" end="4"/>
                                            </p:txEl>
                                          </p:spTgt>
                                        </p:tgtEl>
                                        <p:attrNameLst>
                                          <p:attrName>style.color</p:attrName>
                                        </p:attrNameLst>
                                      </p:cBhvr>
                                      <p:to>
                                        <p:clrVal>
                                          <a:srgbClr val="D40606"/>
                                        </p:clrVal>
                                      </p:to>
                                    </p:set>
                                    <p:set>
                                      <p:cBhvr>
                                        <p:cTn id="27" dur="1750" fill="hold"/>
                                        <p:tgtEl>
                                          <p:spTgt spid="3">
                                            <p:txEl>
                                              <p:pRg st="4" end="4"/>
                                            </p:txEl>
                                          </p:spTgt>
                                        </p:tgtEl>
                                        <p:attrNameLst>
                                          <p:attrName>fillcolor</p:attrName>
                                        </p:attrNameLst>
                                      </p:cBhvr>
                                      <p:to>
                                        <p:clrVal>
                                          <a:srgbClr val="D40606"/>
                                        </p:clrVal>
                                      </p:to>
                                    </p:set>
                                    <p:set>
                                      <p:cBhvr>
                                        <p:cTn id="28" dur="1750" fill="hold"/>
                                        <p:tgtEl>
                                          <p:spTgt spid="3">
                                            <p:txEl>
                                              <p:pRg st="4" end="4"/>
                                            </p:txEl>
                                          </p:spTgt>
                                        </p:tgtEl>
                                        <p:attrNameLst>
                                          <p:attrName>fill.type</p:attrName>
                                        </p:attrNameLst>
                                      </p:cBhvr>
                                      <p:to>
                                        <p:strVal val="solid"/>
                                      </p:to>
                                    </p:set>
                                  </p:childTnLst>
                                </p:cTn>
                              </p:par>
                            </p:childTnLst>
                          </p:cTn>
                        </p:par>
                        <p:par>
                          <p:cTn id="29" fill="hold">
                            <p:stCondLst>
                              <p:cond delay="27090"/>
                            </p:stCondLst>
                            <p:childTnLst>
                              <p:par>
                                <p:cTn id="30" presetID="16" presetClass="emph" presetSubtype="0" fill="hold" nodeType="afterEffect">
                                  <p:stCondLst>
                                    <p:cond delay="0"/>
                                  </p:stCondLst>
                                  <p:iterate type="lt">
                                    <p:tmPct val="4000"/>
                                  </p:iterate>
                                  <p:childTnLst>
                                    <p:set>
                                      <p:cBhvr override="childStyle">
                                        <p:cTn id="31" dur="1750" fill="hold"/>
                                        <p:tgtEl>
                                          <p:spTgt spid="3">
                                            <p:txEl>
                                              <p:pRg st="5" end="5"/>
                                            </p:txEl>
                                          </p:spTgt>
                                        </p:tgtEl>
                                        <p:attrNameLst>
                                          <p:attrName>style.color</p:attrName>
                                        </p:attrNameLst>
                                      </p:cBhvr>
                                      <p:to>
                                        <p:clrVal>
                                          <a:srgbClr val="D40606"/>
                                        </p:clrVal>
                                      </p:to>
                                    </p:set>
                                    <p:set>
                                      <p:cBhvr>
                                        <p:cTn id="32" dur="1750" fill="hold"/>
                                        <p:tgtEl>
                                          <p:spTgt spid="3">
                                            <p:txEl>
                                              <p:pRg st="5" end="5"/>
                                            </p:txEl>
                                          </p:spTgt>
                                        </p:tgtEl>
                                        <p:attrNameLst>
                                          <p:attrName>fillcolor</p:attrName>
                                        </p:attrNameLst>
                                      </p:cBhvr>
                                      <p:to>
                                        <p:clrVal>
                                          <a:srgbClr val="D40606"/>
                                        </p:clrVal>
                                      </p:to>
                                    </p:set>
                                    <p:set>
                                      <p:cBhvr>
                                        <p:cTn id="33" dur="1750" fill="hold"/>
                                        <p:tgtEl>
                                          <p:spTgt spid="3">
                                            <p:txEl>
                                              <p:pRg st="5" end="5"/>
                                            </p:txEl>
                                          </p:spTgt>
                                        </p:tgtEl>
                                        <p:attrNameLst>
                                          <p:attrName>fill.type</p:attrName>
                                        </p:attrNameLst>
                                      </p:cBhvr>
                                      <p:to>
                                        <p:strVal val="solid"/>
                                      </p:to>
                                    </p:set>
                                  </p:childTnLst>
                                </p:cTn>
                              </p:par>
                            </p:childTnLst>
                          </p:cTn>
                        </p:par>
                        <p:par>
                          <p:cTn id="34" fill="hold">
                            <p:stCondLst>
                              <p:cond delay="29750"/>
                            </p:stCondLst>
                            <p:childTnLst>
                              <p:par>
                                <p:cTn id="35" presetID="16" presetClass="emph" presetSubtype="0" fill="hold" nodeType="afterEffect">
                                  <p:stCondLst>
                                    <p:cond delay="0"/>
                                  </p:stCondLst>
                                  <p:iterate type="lt">
                                    <p:tmPct val="4000"/>
                                  </p:iterate>
                                  <p:childTnLst>
                                    <p:set>
                                      <p:cBhvr override="childStyle">
                                        <p:cTn id="36" dur="1750" fill="hold"/>
                                        <p:tgtEl>
                                          <p:spTgt spid="3">
                                            <p:txEl>
                                              <p:pRg st="6" end="6"/>
                                            </p:txEl>
                                          </p:spTgt>
                                        </p:tgtEl>
                                        <p:attrNameLst>
                                          <p:attrName>style.color</p:attrName>
                                        </p:attrNameLst>
                                      </p:cBhvr>
                                      <p:to>
                                        <p:clrVal>
                                          <a:srgbClr val="D40606"/>
                                        </p:clrVal>
                                      </p:to>
                                    </p:set>
                                    <p:set>
                                      <p:cBhvr>
                                        <p:cTn id="37" dur="1750" fill="hold"/>
                                        <p:tgtEl>
                                          <p:spTgt spid="3">
                                            <p:txEl>
                                              <p:pRg st="6" end="6"/>
                                            </p:txEl>
                                          </p:spTgt>
                                        </p:tgtEl>
                                        <p:attrNameLst>
                                          <p:attrName>fillcolor</p:attrName>
                                        </p:attrNameLst>
                                      </p:cBhvr>
                                      <p:to>
                                        <p:clrVal>
                                          <a:srgbClr val="D40606"/>
                                        </p:clrVal>
                                      </p:to>
                                    </p:set>
                                    <p:set>
                                      <p:cBhvr>
                                        <p:cTn id="38" dur="1750" fill="hold"/>
                                        <p:tgtEl>
                                          <p:spTgt spid="3">
                                            <p:txEl>
                                              <p:pRg st="6" end="6"/>
                                            </p:txEl>
                                          </p:spTgt>
                                        </p:tgtEl>
                                        <p:attrNameLst>
                                          <p:attrName>fill.type</p:attrName>
                                        </p:attrNameLst>
                                      </p:cBhvr>
                                      <p:to>
                                        <p:strVal val="solid"/>
                                      </p:to>
                                    </p:set>
                                  </p:childTnLst>
                                </p:cTn>
                              </p:par>
                            </p:childTnLst>
                          </p:cTn>
                        </p:par>
                        <p:par>
                          <p:cTn id="39" fill="hold">
                            <p:stCondLst>
                              <p:cond delay="33320"/>
                            </p:stCondLst>
                            <p:childTnLst>
                              <p:par>
                                <p:cTn id="40" presetID="16" presetClass="emph" presetSubtype="0" fill="hold" nodeType="afterEffect">
                                  <p:stCondLst>
                                    <p:cond delay="0"/>
                                  </p:stCondLst>
                                  <p:iterate type="lt">
                                    <p:tmPct val="4000"/>
                                  </p:iterate>
                                  <p:childTnLst>
                                    <p:set>
                                      <p:cBhvr override="childStyle">
                                        <p:cTn id="41" dur="1750" fill="hold"/>
                                        <p:tgtEl>
                                          <p:spTgt spid="3">
                                            <p:txEl>
                                              <p:pRg st="7" end="7"/>
                                            </p:txEl>
                                          </p:spTgt>
                                        </p:tgtEl>
                                        <p:attrNameLst>
                                          <p:attrName>style.color</p:attrName>
                                        </p:attrNameLst>
                                      </p:cBhvr>
                                      <p:to>
                                        <p:clrVal>
                                          <a:srgbClr val="D40606"/>
                                        </p:clrVal>
                                      </p:to>
                                    </p:set>
                                    <p:set>
                                      <p:cBhvr>
                                        <p:cTn id="42" dur="1750" fill="hold"/>
                                        <p:tgtEl>
                                          <p:spTgt spid="3">
                                            <p:txEl>
                                              <p:pRg st="7" end="7"/>
                                            </p:txEl>
                                          </p:spTgt>
                                        </p:tgtEl>
                                        <p:attrNameLst>
                                          <p:attrName>fillcolor</p:attrName>
                                        </p:attrNameLst>
                                      </p:cBhvr>
                                      <p:to>
                                        <p:clrVal>
                                          <a:srgbClr val="D40606"/>
                                        </p:clrVal>
                                      </p:to>
                                    </p:set>
                                    <p:set>
                                      <p:cBhvr>
                                        <p:cTn id="43" dur="1750" fill="hold"/>
                                        <p:tgtEl>
                                          <p:spTgt spid="3">
                                            <p:txEl>
                                              <p:pRg st="7" end="7"/>
                                            </p:txEl>
                                          </p:spTgt>
                                        </p:tgtEl>
                                        <p:attrNameLst>
                                          <p:attrName>fill.type</p:attrName>
                                        </p:attrNameLst>
                                      </p:cBhvr>
                                      <p:to>
                                        <p:strVal val="solid"/>
                                      </p:to>
                                    </p:set>
                                  </p:childTnLst>
                                </p:cTn>
                              </p:par>
                            </p:childTnLst>
                          </p:cTn>
                        </p:par>
                        <p:par>
                          <p:cTn id="44" fill="hold">
                            <p:stCondLst>
                              <p:cond delay="38080"/>
                            </p:stCondLst>
                            <p:childTnLst>
                              <p:par>
                                <p:cTn id="45" presetID="16" presetClass="emph" presetSubtype="0" fill="hold" nodeType="afterEffect">
                                  <p:stCondLst>
                                    <p:cond delay="0"/>
                                  </p:stCondLst>
                                  <p:iterate type="lt">
                                    <p:tmPct val="4000"/>
                                  </p:iterate>
                                  <p:childTnLst>
                                    <p:set>
                                      <p:cBhvr override="childStyle">
                                        <p:cTn id="46" dur="1750" fill="hold"/>
                                        <p:tgtEl>
                                          <p:spTgt spid="3">
                                            <p:txEl>
                                              <p:pRg st="8" end="8"/>
                                            </p:txEl>
                                          </p:spTgt>
                                        </p:tgtEl>
                                        <p:attrNameLst>
                                          <p:attrName>style.color</p:attrName>
                                        </p:attrNameLst>
                                      </p:cBhvr>
                                      <p:to>
                                        <p:clrVal>
                                          <a:srgbClr val="D40606"/>
                                        </p:clrVal>
                                      </p:to>
                                    </p:set>
                                    <p:set>
                                      <p:cBhvr>
                                        <p:cTn id="47" dur="1750" fill="hold"/>
                                        <p:tgtEl>
                                          <p:spTgt spid="3">
                                            <p:txEl>
                                              <p:pRg st="8" end="8"/>
                                            </p:txEl>
                                          </p:spTgt>
                                        </p:tgtEl>
                                        <p:attrNameLst>
                                          <p:attrName>fillcolor</p:attrName>
                                        </p:attrNameLst>
                                      </p:cBhvr>
                                      <p:to>
                                        <p:clrVal>
                                          <a:srgbClr val="D40606"/>
                                        </p:clrVal>
                                      </p:to>
                                    </p:set>
                                    <p:set>
                                      <p:cBhvr>
                                        <p:cTn id="48" dur="1750" fill="hold"/>
                                        <p:tgtEl>
                                          <p:spTgt spid="3">
                                            <p:txEl>
                                              <p:pRg st="8" end="8"/>
                                            </p:txEl>
                                          </p:spTgt>
                                        </p:tgtEl>
                                        <p:attrNameLst>
                                          <p:attrName>fill.type</p:attrName>
                                        </p:attrNameLst>
                                      </p:cBhvr>
                                      <p:to>
                                        <p:strVal val="solid"/>
                                      </p:to>
                                    </p:set>
                                  </p:childTnLst>
                                </p:cTn>
                              </p:par>
                            </p:childTnLst>
                          </p:cTn>
                        </p:par>
                        <p:par>
                          <p:cTn id="49" fill="hold">
                            <p:stCondLst>
                              <p:cond delay="41650"/>
                            </p:stCondLst>
                            <p:childTnLst>
                              <p:par>
                                <p:cTn id="50" presetID="16" presetClass="emph" presetSubtype="0" fill="hold" nodeType="afterEffect">
                                  <p:stCondLst>
                                    <p:cond delay="0"/>
                                  </p:stCondLst>
                                  <p:iterate type="lt">
                                    <p:tmPct val="4000"/>
                                  </p:iterate>
                                  <p:childTnLst>
                                    <p:set>
                                      <p:cBhvr override="childStyle">
                                        <p:cTn id="51" dur="1750" fill="hold"/>
                                        <p:tgtEl>
                                          <p:spTgt spid="3">
                                            <p:txEl>
                                              <p:pRg st="9" end="9"/>
                                            </p:txEl>
                                          </p:spTgt>
                                        </p:tgtEl>
                                        <p:attrNameLst>
                                          <p:attrName>style.color</p:attrName>
                                        </p:attrNameLst>
                                      </p:cBhvr>
                                      <p:to>
                                        <p:clrVal>
                                          <a:srgbClr val="D40606"/>
                                        </p:clrVal>
                                      </p:to>
                                    </p:set>
                                    <p:set>
                                      <p:cBhvr>
                                        <p:cTn id="52" dur="1750" fill="hold"/>
                                        <p:tgtEl>
                                          <p:spTgt spid="3">
                                            <p:txEl>
                                              <p:pRg st="9" end="9"/>
                                            </p:txEl>
                                          </p:spTgt>
                                        </p:tgtEl>
                                        <p:attrNameLst>
                                          <p:attrName>fillcolor</p:attrName>
                                        </p:attrNameLst>
                                      </p:cBhvr>
                                      <p:to>
                                        <p:clrVal>
                                          <a:srgbClr val="D40606"/>
                                        </p:clrVal>
                                      </p:to>
                                    </p:set>
                                    <p:set>
                                      <p:cBhvr>
                                        <p:cTn id="53" dur="1750" fill="hold"/>
                                        <p:tgtEl>
                                          <p:spTgt spid="3">
                                            <p:txEl>
                                              <p:pRg st="9" end="9"/>
                                            </p:txEl>
                                          </p:spTgt>
                                        </p:tgtEl>
                                        <p:attrNameLst>
                                          <p:attrName>fill.type</p:attrName>
                                        </p:attrNameLst>
                                      </p:cBhvr>
                                      <p:to>
                                        <p:strVal val="solid"/>
                                      </p:to>
                                    </p:set>
                                  </p:childTnLst>
                                </p:cTn>
                              </p:par>
                            </p:childTnLst>
                          </p:cTn>
                        </p:par>
                        <p:par>
                          <p:cTn id="54" fill="hold">
                            <p:stCondLst>
                              <p:cond delay="46970"/>
                            </p:stCondLst>
                            <p:childTnLst>
                              <p:par>
                                <p:cTn id="55" presetID="16" presetClass="emph" presetSubtype="0" fill="hold" nodeType="afterEffect">
                                  <p:stCondLst>
                                    <p:cond delay="0"/>
                                  </p:stCondLst>
                                  <p:iterate type="lt">
                                    <p:tmPct val="4000"/>
                                  </p:iterate>
                                  <p:childTnLst>
                                    <p:set>
                                      <p:cBhvr override="childStyle">
                                        <p:cTn id="56" dur="1750" fill="hold"/>
                                        <p:tgtEl>
                                          <p:spTgt spid="3">
                                            <p:txEl>
                                              <p:pRg st="10" end="10"/>
                                            </p:txEl>
                                          </p:spTgt>
                                        </p:tgtEl>
                                        <p:attrNameLst>
                                          <p:attrName>style.color</p:attrName>
                                        </p:attrNameLst>
                                      </p:cBhvr>
                                      <p:to>
                                        <p:clrVal>
                                          <a:srgbClr val="D40606"/>
                                        </p:clrVal>
                                      </p:to>
                                    </p:set>
                                    <p:set>
                                      <p:cBhvr>
                                        <p:cTn id="57" dur="1750" fill="hold"/>
                                        <p:tgtEl>
                                          <p:spTgt spid="3">
                                            <p:txEl>
                                              <p:pRg st="10" end="10"/>
                                            </p:txEl>
                                          </p:spTgt>
                                        </p:tgtEl>
                                        <p:attrNameLst>
                                          <p:attrName>fillcolor</p:attrName>
                                        </p:attrNameLst>
                                      </p:cBhvr>
                                      <p:to>
                                        <p:clrVal>
                                          <a:srgbClr val="D40606"/>
                                        </p:clrVal>
                                      </p:to>
                                    </p:set>
                                    <p:set>
                                      <p:cBhvr>
                                        <p:cTn id="58" dur="1750" fill="hold"/>
                                        <p:tgtEl>
                                          <p:spTgt spid="3">
                                            <p:txEl>
                                              <p:pRg st="10" end="10"/>
                                            </p:txEl>
                                          </p:spTgt>
                                        </p:tgtEl>
                                        <p:attrNameLst>
                                          <p:attrName>fill.type</p:attrName>
                                        </p:attrNameLst>
                                      </p:cBhvr>
                                      <p:to>
                                        <p:strVal val="solid"/>
                                      </p:to>
                                    </p:set>
                                  </p:childTnLst>
                                </p:cTn>
                              </p:par>
                            </p:childTnLst>
                          </p:cTn>
                        </p:par>
                        <p:par>
                          <p:cTn id="59" fill="hold">
                            <p:stCondLst>
                              <p:cond delay="50960"/>
                            </p:stCondLst>
                            <p:childTnLst>
                              <p:par>
                                <p:cTn id="60" presetID="16" presetClass="emph" presetSubtype="0" fill="hold" nodeType="afterEffect">
                                  <p:stCondLst>
                                    <p:cond delay="0"/>
                                  </p:stCondLst>
                                  <p:iterate type="lt">
                                    <p:tmPct val="4000"/>
                                  </p:iterate>
                                  <p:childTnLst>
                                    <p:set>
                                      <p:cBhvr override="childStyle">
                                        <p:cTn id="61" dur="1750" fill="hold"/>
                                        <p:tgtEl>
                                          <p:spTgt spid="3">
                                            <p:txEl>
                                              <p:pRg st="11" end="11"/>
                                            </p:txEl>
                                          </p:spTgt>
                                        </p:tgtEl>
                                        <p:attrNameLst>
                                          <p:attrName>style.color</p:attrName>
                                        </p:attrNameLst>
                                      </p:cBhvr>
                                      <p:to>
                                        <p:clrVal>
                                          <a:srgbClr val="D40606"/>
                                        </p:clrVal>
                                      </p:to>
                                    </p:set>
                                    <p:set>
                                      <p:cBhvr>
                                        <p:cTn id="62" dur="1750" fill="hold"/>
                                        <p:tgtEl>
                                          <p:spTgt spid="3">
                                            <p:txEl>
                                              <p:pRg st="11" end="11"/>
                                            </p:txEl>
                                          </p:spTgt>
                                        </p:tgtEl>
                                        <p:attrNameLst>
                                          <p:attrName>fillcolor</p:attrName>
                                        </p:attrNameLst>
                                      </p:cBhvr>
                                      <p:to>
                                        <p:clrVal>
                                          <a:srgbClr val="D40606"/>
                                        </p:clrVal>
                                      </p:to>
                                    </p:set>
                                    <p:set>
                                      <p:cBhvr>
                                        <p:cTn id="63" dur="1750" fill="hold"/>
                                        <p:tgtEl>
                                          <p:spTgt spid="3">
                                            <p:txEl>
                                              <p:pRg st="11" end="11"/>
                                            </p:txEl>
                                          </p:spTgt>
                                        </p:tgtEl>
                                        <p:attrNameLst>
                                          <p:attrName>fill.type</p:attrName>
                                        </p:attrNameLst>
                                      </p:cBhvr>
                                      <p:to>
                                        <p:strVal val="solid"/>
                                      </p:to>
                                    </p:set>
                                  </p:childTnLst>
                                </p:cTn>
                              </p:par>
                            </p:childTnLst>
                          </p:cTn>
                        </p:par>
                        <p:par>
                          <p:cTn id="64" fill="hold">
                            <p:stCondLst>
                              <p:cond delay="55300"/>
                            </p:stCondLst>
                            <p:childTnLst>
                              <p:par>
                                <p:cTn id="65" presetID="16" presetClass="emph" presetSubtype="0" fill="hold" nodeType="afterEffect">
                                  <p:stCondLst>
                                    <p:cond delay="0"/>
                                  </p:stCondLst>
                                  <p:iterate type="lt">
                                    <p:tmPct val="4000"/>
                                  </p:iterate>
                                  <p:childTnLst>
                                    <p:set>
                                      <p:cBhvr override="childStyle">
                                        <p:cTn id="66" dur="1750" fill="hold"/>
                                        <p:tgtEl>
                                          <p:spTgt spid="3">
                                            <p:txEl>
                                              <p:pRg st="12" end="12"/>
                                            </p:txEl>
                                          </p:spTgt>
                                        </p:tgtEl>
                                        <p:attrNameLst>
                                          <p:attrName>style.color</p:attrName>
                                        </p:attrNameLst>
                                      </p:cBhvr>
                                      <p:to>
                                        <p:clrVal>
                                          <a:srgbClr val="D40606"/>
                                        </p:clrVal>
                                      </p:to>
                                    </p:set>
                                    <p:set>
                                      <p:cBhvr>
                                        <p:cTn id="67" dur="1750" fill="hold"/>
                                        <p:tgtEl>
                                          <p:spTgt spid="3">
                                            <p:txEl>
                                              <p:pRg st="12" end="12"/>
                                            </p:txEl>
                                          </p:spTgt>
                                        </p:tgtEl>
                                        <p:attrNameLst>
                                          <p:attrName>fillcolor</p:attrName>
                                        </p:attrNameLst>
                                      </p:cBhvr>
                                      <p:to>
                                        <p:clrVal>
                                          <a:srgbClr val="D40606"/>
                                        </p:clrVal>
                                      </p:to>
                                    </p:set>
                                    <p:set>
                                      <p:cBhvr>
                                        <p:cTn id="68" dur="1750" fill="hold"/>
                                        <p:tgtEl>
                                          <p:spTgt spid="3">
                                            <p:txEl>
                                              <p:pRg st="12" end="12"/>
                                            </p:txEl>
                                          </p:spTgt>
                                        </p:tgtEl>
                                        <p:attrNameLst>
                                          <p:attrName>fill.type</p:attrName>
                                        </p:attrNameLst>
                                      </p:cBhvr>
                                      <p:to>
                                        <p:strVal val="solid"/>
                                      </p:to>
                                    </p:set>
                                  </p:childTnLst>
                                </p:cTn>
                              </p:par>
                            </p:childTnLst>
                          </p:cTn>
                        </p:par>
                        <p:par>
                          <p:cTn id="69" fill="hold">
                            <p:stCondLst>
                              <p:cond delay="56980"/>
                            </p:stCondLst>
                            <p:childTnLst>
                              <p:par>
                                <p:cTn id="70" presetID="16" presetClass="emph" presetSubtype="0" fill="hold" nodeType="afterEffect">
                                  <p:stCondLst>
                                    <p:cond delay="0"/>
                                  </p:stCondLst>
                                  <p:iterate type="lt">
                                    <p:tmPct val="4000"/>
                                  </p:iterate>
                                  <p:childTnLst>
                                    <p:set>
                                      <p:cBhvr override="childStyle">
                                        <p:cTn id="71" dur="1750" fill="hold"/>
                                        <p:tgtEl>
                                          <p:spTgt spid="3">
                                            <p:txEl>
                                              <p:pRg st="13" end="13"/>
                                            </p:txEl>
                                          </p:spTgt>
                                        </p:tgtEl>
                                        <p:attrNameLst>
                                          <p:attrName>style.color</p:attrName>
                                        </p:attrNameLst>
                                      </p:cBhvr>
                                      <p:to>
                                        <p:clrVal>
                                          <a:srgbClr val="D40606"/>
                                        </p:clrVal>
                                      </p:to>
                                    </p:set>
                                    <p:set>
                                      <p:cBhvr>
                                        <p:cTn id="72" dur="1750" fill="hold"/>
                                        <p:tgtEl>
                                          <p:spTgt spid="3">
                                            <p:txEl>
                                              <p:pRg st="13" end="13"/>
                                            </p:txEl>
                                          </p:spTgt>
                                        </p:tgtEl>
                                        <p:attrNameLst>
                                          <p:attrName>fillcolor</p:attrName>
                                        </p:attrNameLst>
                                      </p:cBhvr>
                                      <p:to>
                                        <p:clrVal>
                                          <a:srgbClr val="D40606"/>
                                        </p:clrVal>
                                      </p:to>
                                    </p:set>
                                    <p:set>
                                      <p:cBhvr>
                                        <p:cTn id="73" dur="1750" fill="hold"/>
                                        <p:tgtEl>
                                          <p:spTgt spid="3">
                                            <p:txEl>
                                              <p:pRg st="13" end="13"/>
                                            </p:txEl>
                                          </p:spTgt>
                                        </p:tgtEl>
                                        <p:attrNameLst>
                                          <p:attrName>fill.type</p:attrName>
                                        </p:attrNameLst>
                                      </p:cBhvr>
                                      <p:to>
                                        <p:strVal val="solid"/>
                                      </p:to>
                                    </p:set>
                                  </p:childTnLst>
                                </p:cTn>
                              </p:par>
                            </p:childTnLst>
                          </p:cTn>
                        </p:par>
                        <p:par>
                          <p:cTn id="74" fill="hold">
                            <p:stCondLst>
                              <p:cond delay="59780"/>
                            </p:stCondLst>
                            <p:childTnLst>
                              <p:par>
                                <p:cTn id="75" presetID="16" presetClass="emph" presetSubtype="0" fill="hold" nodeType="afterEffect">
                                  <p:stCondLst>
                                    <p:cond delay="0"/>
                                  </p:stCondLst>
                                  <p:iterate type="lt">
                                    <p:tmPct val="4000"/>
                                  </p:iterate>
                                  <p:childTnLst>
                                    <p:set>
                                      <p:cBhvr override="childStyle">
                                        <p:cTn id="76" dur="1750" fill="hold"/>
                                        <p:tgtEl>
                                          <p:spTgt spid="3">
                                            <p:txEl>
                                              <p:pRg st="14" end="14"/>
                                            </p:txEl>
                                          </p:spTgt>
                                        </p:tgtEl>
                                        <p:attrNameLst>
                                          <p:attrName>style.color</p:attrName>
                                        </p:attrNameLst>
                                      </p:cBhvr>
                                      <p:to>
                                        <p:clrVal>
                                          <a:srgbClr val="D40606"/>
                                        </p:clrVal>
                                      </p:to>
                                    </p:set>
                                    <p:set>
                                      <p:cBhvr>
                                        <p:cTn id="77" dur="1750" fill="hold"/>
                                        <p:tgtEl>
                                          <p:spTgt spid="3">
                                            <p:txEl>
                                              <p:pRg st="14" end="14"/>
                                            </p:txEl>
                                          </p:spTgt>
                                        </p:tgtEl>
                                        <p:attrNameLst>
                                          <p:attrName>fillcolor</p:attrName>
                                        </p:attrNameLst>
                                      </p:cBhvr>
                                      <p:to>
                                        <p:clrVal>
                                          <a:srgbClr val="D40606"/>
                                        </p:clrVal>
                                      </p:to>
                                    </p:set>
                                    <p:set>
                                      <p:cBhvr>
                                        <p:cTn id="78" dur="1750" fill="hold"/>
                                        <p:tgtEl>
                                          <p:spTgt spid="3">
                                            <p:txEl>
                                              <p:pRg st="14" end="14"/>
                                            </p:txEl>
                                          </p:spTgt>
                                        </p:tgtEl>
                                        <p:attrNameLst>
                                          <p:attrName>fill.type</p:attrName>
                                        </p:attrNameLst>
                                      </p:cBhvr>
                                      <p:to>
                                        <p:strVal val="solid"/>
                                      </p:to>
                                    </p:set>
                                  </p:childTnLst>
                                </p:cTn>
                              </p:par>
                            </p:childTnLst>
                          </p:cTn>
                        </p:par>
                        <p:par>
                          <p:cTn id="79" fill="hold">
                            <p:stCondLst>
                              <p:cond delay="64050"/>
                            </p:stCondLst>
                            <p:childTnLst>
                              <p:par>
                                <p:cTn id="80" presetID="16" presetClass="emph" presetSubtype="0" fill="hold" nodeType="afterEffect">
                                  <p:stCondLst>
                                    <p:cond delay="0"/>
                                  </p:stCondLst>
                                  <p:iterate type="lt">
                                    <p:tmPct val="4000"/>
                                  </p:iterate>
                                  <p:childTnLst>
                                    <p:set>
                                      <p:cBhvr override="childStyle">
                                        <p:cTn id="81" dur="1750" fill="hold"/>
                                        <p:tgtEl>
                                          <p:spTgt spid="3">
                                            <p:txEl>
                                              <p:pRg st="15" end="15"/>
                                            </p:txEl>
                                          </p:spTgt>
                                        </p:tgtEl>
                                        <p:attrNameLst>
                                          <p:attrName>style.color</p:attrName>
                                        </p:attrNameLst>
                                      </p:cBhvr>
                                      <p:to>
                                        <p:clrVal>
                                          <a:srgbClr val="D40606"/>
                                        </p:clrVal>
                                      </p:to>
                                    </p:set>
                                    <p:set>
                                      <p:cBhvr>
                                        <p:cTn id="82" dur="1750" fill="hold"/>
                                        <p:tgtEl>
                                          <p:spTgt spid="3">
                                            <p:txEl>
                                              <p:pRg st="15" end="15"/>
                                            </p:txEl>
                                          </p:spTgt>
                                        </p:tgtEl>
                                        <p:attrNameLst>
                                          <p:attrName>fillcolor</p:attrName>
                                        </p:attrNameLst>
                                      </p:cBhvr>
                                      <p:to>
                                        <p:clrVal>
                                          <a:srgbClr val="D40606"/>
                                        </p:clrVal>
                                      </p:to>
                                    </p:set>
                                    <p:set>
                                      <p:cBhvr>
                                        <p:cTn id="83" dur="1750" fill="hold"/>
                                        <p:tgtEl>
                                          <p:spTgt spid="3">
                                            <p:txEl>
                                              <p:pRg st="15" end="15"/>
                                            </p:txEl>
                                          </p:spTgt>
                                        </p:tgtEl>
                                        <p:attrNameLst>
                                          <p:attrName>fill.type</p:attrName>
                                        </p:attrNameLst>
                                      </p:cBhvr>
                                      <p:to>
                                        <p:strVal val="solid"/>
                                      </p:to>
                                    </p:set>
                                  </p:childTnLst>
                                </p:cTn>
                              </p:par>
                            </p:childTnLst>
                          </p:cTn>
                        </p:par>
                        <p:par>
                          <p:cTn id="84" fill="hold">
                            <p:stCondLst>
                              <p:cond delay="66710"/>
                            </p:stCondLst>
                            <p:childTnLst>
                              <p:par>
                                <p:cTn id="85" presetID="16" presetClass="emph" presetSubtype="0" fill="hold" nodeType="afterEffect">
                                  <p:stCondLst>
                                    <p:cond delay="0"/>
                                  </p:stCondLst>
                                  <p:iterate type="lt">
                                    <p:tmPct val="4000"/>
                                  </p:iterate>
                                  <p:childTnLst>
                                    <p:set>
                                      <p:cBhvr override="childStyle">
                                        <p:cTn id="86" dur="1750" fill="hold"/>
                                        <p:tgtEl>
                                          <p:spTgt spid="3">
                                            <p:txEl>
                                              <p:pRg st="16" end="16"/>
                                            </p:txEl>
                                          </p:spTgt>
                                        </p:tgtEl>
                                        <p:attrNameLst>
                                          <p:attrName>style.color</p:attrName>
                                        </p:attrNameLst>
                                      </p:cBhvr>
                                      <p:to>
                                        <p:clrVal>
                                          <a:srgbClr val="D40606"/>
                                        </p:clrVal>
                                      </p:to>
                                    </p:set>
                                    <p:set>
                                      <p:cBhvr>
                                        <p:cTn id="87" dur="1750" fill="hold"/>
                                        <p:tgtEl>
                                          <p:spTgt spid="3">
                                            <p:txEl>
                                              <p:pRg st="16" end="16"/>
                                            </p:txEl>
                                          </p:spTgt>
                                        </p:tgtEl>
                                        <p:attrNameLst>
                                          <p:attrName>fillcolor</p:attrName>
                                        </p:attrNameLst>
                                      </p:cBhvr>
                                      <p:to>
                                        <p:clrVal>
                                          <a:srgbClr val="D40606"/>
                                        </p:clrVal>
                                      </p:to>
                                    </p:set>
                                    <p:set>
                                      <p:cBhvr>
                                        <p:cTn id="88" dur="1750" fill="hold"/>
                                        <p:tgtEl>
                                          <p:spTgt spid="3">
                                            <p:txEl>
                                              <p:pRg st="16" end="16"/>
                                            </p:txEl>
                                          </p:spTgt>
                                        </p:tgtEl>
                                        <p:attrNameLst>
                                          <p:attrName>fill.type</p:attrName>
                                        </p:attrNameLst>
                                      </p:cBhvr>
                                      <p:to>
                                        <p:strVal val="solid"/>
                                      </p:to>
                                    </p:set>
                                  </p:childTnLst>
                                </p:cTn>
                              </p:par>
                            </p:childTnLst>
                          </p:cTn>
                        </p:par>
                        <p:par>
                          <p:cTn id="89" fill="hold">
                            <p:stCondLst>
                              <p:cond delay="81480"/>
                            </p:stCondLst>
                            <p:childTnLst>
                              <p:par>
                                <p:cTn id="90" presetID="16" presetClass="emph" presetSubtype="0" fill="hold" nodeType="afterEffect">
                                  <p:stCondLst>
                                    <p:cond delay="0"/>
                                  </p:stCondLst>
                                  <p:iterate type="lt">
                                    <p:tmPct val="4000"/>
                                  </p:iterate>
                                  <p:childTnLst>
                                    <p:set>
                                      <p:cBhvr override="childStyle">
                                        <p:cTn id="91" dur="1750" fill="hold"/>
                                        <p:tgtEl>
                                          <p:spTgt spid="3">
                                            <p:txEl>
                                              <p:pRg st="17" end="17"/>
                                            </p:txEl>
                                          </p:spTgt>
                                        </p:tgtEl>
                                        <p:attrNameLst>
                                          <p:attrName>style.color</p:attrName>
                                        </p:attrNameLst>
                                      </p:cBhvr>
                                      <p:to>
                                        <p:clrVal>
                                          <a:srgbClr val="D40606"/>
                                        </p:clrVal>
                                      </p:to>
                                    </p:set>
                                    <p:set>
                                      <p:cBhvr>
                                        <p:cTn id="92" dur="1750" fill="hold"/>
                                        <p:tgtEl>
                                          <p:spTgt spid="3">
                                            <p:txEl>
                                              <p:pRg st="17" end="17"/>
                                            </p:txEl>
                                          </p:spTgt>
                                        </p:tgtEl>
                                        <p:attrNameLst>
                                          <p:attrName>fillcolor</p:attrName>
                                        </p:attrNameLst>
                                      </p:cBhvr>
                                      <p:to>
                                        <p:clrVal>
                                          <a:srgbClr val="D40606"/>
                                        </p:clrVal>
                                      </p:to>
                                    </p:set>
                                    <p:set>
                                      <p:cBhvr>
                                        <p:cTn id="93" dur="1750" fill="hold"/>
                                        <p:tgtEl>
                                          <p:spTgt spid="3">
                                            <p:txEl>
                                              <p:pRg st="17" end="17"/>
                                            </p:txEl>
                                          </p:spTgt>
                                        </p:tgtEl>
                                        <p:attrNameLst>
                                          <p:attrName>fill.type</p:attrName>
                                        </p:attrNameLst>
                                      </p:cBhvr>
                                      <p:to>
                                        <p:strVal val="solid"/>
                                      </p:to>
                                    </p:set>
                                  </p:childTnLst>
                                </p:cTn>
                              </p:par>
                            </p:childTnLst>
                          </p:cTn>
                        </p:par>
                        <p:par>
                          <p:cTn id="94" fill="hold">
                            <p:stCondLst>
                              <p:cond delay="83860"/>
                            </p:stCondLst>
                            <p:childTnLst>
                              <p:par>
                                <p:cTn id="95" presetID="16" presetClass="emph" presetSubtype="0" fill="hold" nodeType="afterEffect">
                                  <p:stCondLst>
                                    <p:cond delay="0"/>
                                  </p:stCondLst>
                                  <p:iterate type="lt">
                                    <p:tmPct val="4000"/>
                                  </p:iterate>
                                  <p:childTnLst>
                                    <p:set>
                                      <p:cBhvr override="childStyle">
                                        <p:cTn id="96" dur="1750" fill="hold"/>
                                        <p:tgtEl>
                                          <p:spTgt spid="3">
                                            <p:txEl>
                                              <p:pRg st="18" end="18"/>
                                            </p:txEl>
                                          </p:spTgt>
                                        </p:tgtEl>
                                        <p:attrNameLst>
                                          <p:attrName>style.color</p:attrName>
                                        </p:attrNameLst>
                                      </p:cBhvr>
                                      <p:to>
                                        <p:clrVal>
                                          <a:srgbClr val="D40606"/>
                                        </p:clrVal>
                                      </p:to>
                                    </p:set>
                                    <p:set>
                                      <p:cBhvr>
                                        <p:cTn id="97" dur="1750" fill="hold"/>
                                        <p:tgtEl>
                                          <p:spTgt spid="3">
                                            <p:txEl>
                                              <p:pRg st="18" end="18"/>
                                            </p:txEl>
                                          </p:spTgt>
                                        </p:tgtEl>
                                        <p:attrNameLst>
                                          <p:attrName>fillcolor</p:attrName>
                                        </p:attrNameLst>
                                      </p:cBhvr>
                                      <p:to>
                                        <p:clrVal>
                                          <a:srgbClr val="D40606"/>
                                        </p:clrVal>
                                      </p:to>
                                    </p:set>
                                    <p:set>
                                      <p:cBhvr>
                                        <p:cTn id="98" dur="1750" fill="hold"/>
                                        <p:tgtEl>
                                          <p:spTgt spid="3">
                                            <p:txEl>
                                              <p:pRg st="18" end="18"/>
                                            </p:txEl>
                                          </p:spTgt>
                                        </p:tgtEl>
                                        <p:attrNameLst>
                                          <p:attrName>fill.type</p:attrName>
                                        </p:attrNameLst>
                                      </p:cBhvr>
                                      <p:to>
                                        <p:strVal val="solid"/>
                                      </p:to>
                                    </p:set>
                                  </p:childTnLst>
                                </p:cTn>
                              </p:par>
                            </p:childTnLst>
                          </p:cTn>
                        </p:par>
                        <p:par>
                          <p:cTn id="99" fill="hold">
                            <p:stCondLst>
                              <p:cond delay="89250"/>
                            </p:stCondLst>
                            <p:childTnLst>
                              <p:par>
                                <p:cTn id="100" presetID="16" presetClass="emph" presetSubtype="0" fill="hold" nodeType="afterEffect">
                                  <p:stCondLst>
                                    <p:cond delay="0"/>
                                  </p:stCondLst>
                                  <p:iterate type="lt">
                                    <p:tmPct val="4000"/>
                                  </p:iterate>
                                  <p:childTnLst>
                                    <p:set>
                                      <p:cBhvr override="childStyle">
                                        <p:cTn id="101" dur="1750" fill="hold"/>
                                        <p:tgtEl>
                                          <p:spTgt spid="3">
                                            <p:txEl>
                                              <p:pRg st="19" end="19"/>
                                            </p:txEl>
                                          </p:spTgt>
                                        </p:tgtEl>
                                        <p:attrNameLst>
                                          <p:attrName>style.color</p:attrName>
                                        </p:attrNameLst>
                                      </p:cBhvr>
                                      <p:to>
                                        <p:clrVal>
                                          <a:srgbClr val="D40606"/>
                                        </p:clrVal>
                                      </p:to>
                                    </p:set>
                                    <p:set>
                                      <p:cBhvr>
                                        <p:cTn id="102" dur="1750" fill="hold"/>
                                        <p:tgtEl>
                                          <p:spTgt spid="3">
                                            <p:txEl>
                                              <p:pRg st="19" end="19"/>
                                            </p:txEl>
                                          </p:spTgt>
                                        </p:tgtEl>
                                        <p:attrNameLst>
                                          <p:attrName>fillcolor</p:attrName>
                                        </p:attrNameLst>
                                      </p:cBhvr>
                                      <p:to>
                                        <p:clrVal>
                                          <a:srgbClr val="D40606"/>
                                        </p:clrVal>
                                      </p:to>
                                    </p:set>
                                    <p:set>
                                      <p:cBhvr>
                                        <p:cTn id="103" dur="1750" fill="hold"/>
                                        <p:tgtEl>
                                          <p:spTgt spid="3">
                                            <p:txEl>
                                              <p:pRg st="19" end="19"/>
                                            </p:txEl>
                                          </p:spTgt>
                                        </p:tgtEl>
                                        <p:attrNameLst>
                                          <p:attrName>fill.type</p:attrName>
                                        </p:attrNameLst>
                                      </p:cBhvr>
                                      <p:to>
                                        <p:strVal val="solid"/>
                                      </p:to>
                                    </p:set>
                                  </p:childTnLst>
                                </p:cTn>
                              </p:par>
                            </p:childTnLst>
                          </p:cTn>
                        </p:par>
                        <p:par>
                          <p:cTn id="104" fill="hold">
                            <p:stCondLst>
                              <p:cond delay="102200"/>
                            </p:stCondLst>
                            <p:childTnLst>
                              <p:par>
                                <p:cTn id="105" presetID="16" presetClass="emph" presetSubtype="0" fill="hold" nodeType="afterEffect">
                                  <p:stCondLst>
                                    <p:cond delay="0"/>
                                  </p:stCondLst>
                                  <p:iterate type="lt">
                                    <p:tmPct val="4000"/>
                                  </p:iterate>
                                  <p:childTnLst>
                                    <p:set>
                                      <p:cBhvr override="childStyle">
                                        <p:cTn id="106" dur="1750" fill="hold"/>
                                        <p:tgtEl>
                                          <p:spTgt spid="3">
                                            <p:txEl>
                                              <p:pRg st="20" end="20"/>
                                            </p:txEl>
                                          </p:spTgt>
                                        </p:tgtEl>
                                        <p:attrNameLst>
                                          <p:attrName>style.color</p:attrName>
                                        </p:attrNameLst>
                                      </p:cBhvr>
                                      <p:to>
                                        <p:clrVal>
                                          <a:srgbClr val="D40606"/>
                                        </p:clrVal>
                                      </p:to>
                                    </p:set>
                                    <p:set>
                                      <p:cBhvr>
                                        <p:cTn id="107" dur="1750" fill="hold"/>
                                        <p:tgtEl>
                                          <p:spTgt spid="3">
                                            <p:txEl>
                                              <p:pRg st="20" end="20"/>
                                            </p:txEl>
                                          </p:spTgt>
                                        </p:tgtEl>
                                        <p:attrNameLst>
                                          <p:attrName>fillcolor</p:attrName>
                                        </p:attrNameLst>
                                      </p:cBhvr>
                                      <p:to>
                                        <p:clrVal>
                                          <a:srgbClr val="D40606"/>
                                        </p:clrVal>
                                      </p:to>
                                    </p:set>
                                    <p:set>
                                      <p:cBhvr>
                                        <p:cTn id="108" dur="1750" fill="hold"/>
                                        <p:tgtEl>
                                          <p:spTgt spid="3">
                                            <p:txEl>
                                              <p:pRg st="20" end="20"/>
                                            </p:txEl>
                                          </p:spTgt>
                                        </p:tgtEl>
                                        <p:attrNameLst>
                                          <p:attrName>fill.type</p:attrName>
                                        </p:attrNameLst>
                                      </p:cBhvr>
                                      <p:to>
                                        <p:strVal val="solid"/>
                                      </p:to>
                                    </p:set>
                                  </p:childTnLst>
                                </p:cTn>
                              </p:par>
                            </p:childTnLst>
                          </p:cTn>
                        </p:par>
                        <p:par>
                          <p:cTn id="109" fill="hold">
                            <p:stCondLst>
                              <p:cond delay="110530"/>
                            </p:stCondLst>
                            <p:childTnLst>
                              <p:par>
                                <p:cTn id="110" presetID="16" presetClass="emph" presetSubtype="0" fill="hold" nodeType="afterEffect">
                                  <p:stCondLst>
                                    <p:cond delay="0"/>
                                  </p:stCondLst>
                                  <p:iterate type="lt">
                                    <p:tmPct val="4000"/>
                                  </p:iterate>
                                  <p:childTnLst>
                                    <p:set>
                                      <p:cBhvr override="childStyle">
                                        <p:cTn id="111" dur="1750" fill="hold"/>
                                        <p:tgtEl>
                                          <p:spTgt spid="3">
                                            <p:txEl>
                                              <p:pRg st="21" end="21"/>
                                            </p:txEl>
                                          </p:spTgt>
                                        </p:tgtEl>
                                        <p:attrNameLst>
                                          <p:attrName>style.color</p:attrName>
                                        </p:attrNameLst>
                                      </p:cBhvr>
                                      <p:to>
                                        <p:clrVal>
                                          <a:srgbClr val="D40606"/>
                                        </p:clrVal>
                                      </p:to>
                                    </p:set>
                                    <p:set>
                                      <p:cBhvr>
                                        <p:cTn id="112" dur="1750" fill="hold"/>
                                        <p:tgtEl>
                                          <p:spTgt spid="3">
                                            <p:txEl>
                                              <p:pRg st="21" end="21"/>
                                            </p:txEl>
                                          </p:spTgt>
                                        </p:tgtEl>
                                        <p:attrNameLst>
                                          <p:attrName>fillcolor</p:attrName>
                                        </p:attrNameLst>
                                      </p:cBhvr>
                                      <p:to>
                                        <p:clrVal>
                                          <a:srgbClr val="D40606"/>
                                        </p:clrVal>
                                      </p:to>
                                    </p:set>
                                    <p:set>
                                      <p:cBhvr>
                                        <p:cTn id="113" dur="1750" fill="hold"/>
                                        <p:tgtEl>
                                          <p:spTgt spid="3">
                                            <p:txEl>
                                              <p:pRg st="21" end="21"/>
                                            </p:txEl>
                                          </p:spTgt>
                                        </p:tgtEl>
                                        <p:attrNameLst>
                                          <p:attrName>fill.type</p:attrName>
                                        </p:attrNameLst>
                                      </p:cBhvr>
                                      <p:to>
                                        <p:strVal val="solid"/>
                                      </p:to>
                                    </p:set>
                                  </p:childTnLst>
                                </p:cTn>
                              </p:par>
                            </p:childTnLst>
                          </p:cTn>
                        </p:par>
                        <p:par>
                          <p:cTn id="114" fill="hold">
                            <p:stCondLst>
                              <p:cond delay="126140"/>
                            </p:stCondLst>
                            <p:childTnLst>
                              <p:par>
                                <p:cTn id="115" presetID="16" presetClass="emph" presetSubtype="0" fill="hold" nodeType="afterEffect">
                                  <p:stCondLst>
                                    <p:cond delay="0"/>
                                  </p:stCondLst>
                                  <p:iterate type="lt">
                                    <p:tmPct val="4000"/>
                                  </p:iterate>
                                  <p:childTnLst>
                                    <p:set>
                                      <p:cBhvr override="childStyle">
                                        <p:cTn id="116" dur="1750" fill="hold"/>
                                        <p:tgtEl>
                                          <p:spTgt spid="3">
                                            <p:txEl>
                                              <p:pRg st="22" end="22"/>
                                            </p:txEl>
                                          </p:spTgt>
                                        </p:tgtEl>
                                        <p:attrNameLst>
                                          <p:attrName>style.color</p:attrName>
                                        </p:attrNameLst>
                                      </p:cBhvr>
                                      <p:to>
                                        <p:clrVal>
                                          <a:srgbClr val="D40606"/>
                                        </p:clrVal>
                                      </p:to>
                                    </p:set>
                                    <p:set>
                                      <p:cBhvr>
                                        <p:cTn id="117" dur="1750" fill="hold"/>
                                        <p:tgtEl>
                                          <p:spTgt spid="3">
                                            <p:txEl>
                                              <p:pRg st="22" end="22"/>
                                            </p:txEl>
                                          </p:spTgt>
                                        </p:tgtEl>
                                        <p:attrNameLst>
                                          <p:attrName>fillcolor</p:attrName>
                                        </p:attrNameLst>
                                      </p:cBhvr>
                                      <p:to>
                                        <p:clrVal>
                                          <a:srgbClr val="D40606"/>
                                        </p:clrVal>
                                      </p:to>
                                    </p:set>
                                    <p:set>
                                      <p:cBhvr>
                                        <p:cTn id="118" dur="1750" fill="hold"/>
                                        <p:tgtEl>
                                          <p:spTgt spid="3">
                                            <p:txEl>
                                              <p:pRg st="22" end="22"/>
                                            </p:txEl>
                                          </p:spTgt>
                                        </p:tgtEl>
                                        <p:attrNameLst>
                                          <p:attrName>fill.type</p:attrName>
                                        </p:attrNameLst>
                                      </p:cBhvr>
                                      <p:to>
                                        <p:strVal val="solid"/>
                                      </p:to>
                                    </p:set>
                                  </p:childTnLst>
                                </p:cTn>
                              </p:par>
                            </p:childTnLst>
                          </p:cTn>
                        </p:par>
                        <p:par>
                          <p:cTn id="119" fill="hold">
                            <p:stCondLst>
                              <p:cond delay="132930"/>
                            </p:stCondLst>
                            <p:childTnLst>
                              <p:par>
                                <p:cTn id="120" presetID="16" presetClass="emph" presetSubtype="0" fill="hold" nodeType="afterEffect">
                                  <p:stCondLst>
                                    <p:cond delay="0"/>
                                  </p:stCondLst>
                                  <p:iterate type="lt">
                                    <p:tmPct val="4000"/>
                                  </p:iterate>
                                  <p:childTnLst>
                                    <p:set>
                                      <p:cBhvr override="childStyle">
                                        <p:cTn id="121" dur="1750" fill="hold"/>
                                        <p:tgtEl>
                                          <p:spTgt spid="3">
                                            <p:txEl>
                                              <p:pRg st="23" end="23"/>
                                            </p:txEl>
                                          </p:spTgt>
                                        </p:tgtEl>
                                        <p:attrNameLst>
                                          <p:attrName>style.color</p:attrName>
                                        </p:attrNameLst>
                                      </p:cBhvr>
                                      <p:to>
                                        <p:clrVal>
                                          <a:srgbClr val="D40606"/>
                                        </p:clrVal>
                                      </p:to>
                                    </p:set>
                                    <p:set>
                                      <p:cBhvr>
                                        <p:cTn id="122" dur="1750" fill="hold"/>
                                        <p:tgtEl>
                                          <p:spTgt spid="3">
                                            <p:txEl>
                                              <p:pRg st="23" end="23"/>
                                            </p:txEl>
                                          </p:spTgt>
                                        </p:tgtEl>
                                        <p:attrNameLst>
                                          <p:attrName>fillcolor</p:attrName>
                                        </p:attrNameLst>
                                      </p:cBhvr>
                                      <p:to>
                                        <p:clrVal>
                                          <a:srgbClr val="D40606"/>
                                        </p:clrVal>
                                      </p:to>
                                    </p:set>
                                    <p:set>
                                      <p:cBhvr>
                                        <p:cTn id="123" dur="1750" fill="hold"/>
                                        <p:tgtEl>
                                          <p:spTgt spid="3">
                                            <p:txEl>
                                              <p:pRg st="23" end="23"/>
                                            </p:txEl>
                                          </p:spTgt>
                                        </p:tgtEl>
                                        <p:attrNameLst>
                                          <p:attrName>fill.type</p:attrName>
                                        </p:attrNameLst>
                                      </p:cBhvr>
                                      <p:to>
                                        <p:strVal val="solid"/>
                                      </p:to>
                                    </p:set>
                                  </p:childTnLst>
                                </p:cTn>
                              </p:par>
                            </p:childTnLst>
                          </p:cTn>
                        </p:par>
                        <p:par>
                          <p:cTn id="124" fill="hold">
                            <p:stCondLst>
                              <p:cond delay="142310"/>
                            </p:stCondLst>
                            <p:childTnLst>
                              <p:par>
                                <p:cTn id="125" presetID="16" presetClass="emph" presetSubtype="0" fill="hold" nodeType="afterEffect">
                                  <p:stCondLst>
                                    <p:cond delay="0"/>
                                  </p:stCondLst>
                                  <p:iterate type="lt">
                                    <p:tmPct val="4000"/>
                                  </p:iterate>
                                  <p:childTnLst>
                                    <p:set>
                                      <p:cBhvr override="childStyle">
                                        <p:cTn id="126" dur="1750" fill="hold"/>
                                        <p:tgtEl>
                                          <p:spTgt spid="3">
                                            <p:txEl>
                                              <p:pRg st="24" end="24"/>
                                            </p:txEl>
                                          </p:spTgt>
                                        </p:tgtEl>
                                        <p:attrNameLst>
                                          <p:attrName>style.color</p:attrName>
                                        </p:attrNameLst>
                                      </p:cBhvr>
                                      <p:to>
                                        <p:clrVal>
                                          <a:srgbClr val="D40606"/>
                                        </p:clrVal>
                                      </p:to>
                                    </p:set>
                                    <p:set>
                                      <p:cBhvr>
                                        <p:cTn id="127" dur="1750" fill="hold"/>
                                        <p:tgtEl>
                                          <p:spTgt spid="3">
                                            <p:txEl>
                                              <p:pRg st="24" end="24"/>
                                            </p:txEl>
                                          </p:spTgt>
                                        </p:tgtEl>
                                        <p:attrNameLst>
                                          <p:attrName>fillcolor</p:attrName>
                                        </p:attrNameLst>
                                      </p:cBhvr>
                                      <p:to>
                                        <p:clrVal>
                                          <a:srgbClr val="D40606"/>
                                        </p:clrVal>
                                      </p:to>
                                    </p:set>
                                    <p:set>
                                      <p:cBhvr>
                                        <p:cTn id="128" dur="1750" fill="hold"/>
                                        <p:tgtEl>
                                          <p:spTgt spid="3">
                                            <p:txEl>
                                              <p:pRg st="24" end="24"/>
                                            </p:txEl>
                                          </p:spTgt>
                                        </p:tgtEl>
                                        <p:attrNameLst>
                                          <p:attrName>fill.type</p:attrName>
                                        </p:attrNameLst>
                                      </p:cBhvr>
                                      <p:to>
                                        <p:strVal val="solid"/>
                                      </p:to>
                                    </p:set>
                                  </p:childTnLst>
                                </p:cTn>
                              </p:par>
                            </p:childTnLst>
                          </p:cTn>
                        </p:par>
                        <p:par>
                          <p:cTn id="129" fill="hold">
                            <p:stCondLst>
                              <p:cond delay="154140"/>
                            </p:stCondLst>
                            <p:childTnLst>
                              <p:par>
                                <p:cTn id="130" presetID="16" presetClass="emph" presetSubtype="0" fill="hold" nodeType="afterEffect">
                                  <p:stCondLst>
                                    <p:cond delay="0"/>
                                  </p:stCondLst>
                                  <p:iterate type="lt">
                                    <p:tmPct val="4000"/>
                                  </p:iterate>
                                  <p:childTnLst>
                                    <p:set>
                                      <p:cBhvr override="childStyle">
                                        <p:cTn id="131" dur="1750" fill="hold"/>
                                        <p:tgtEl>
                                          <p:spTgt spid="3">
                                            <p:txEl>
                                              <p:pRg st="25" end="25"/>
                                            </p:txEl>
                                          </p:spTgt>
                                        </p:tgtEl>
                                        <p:attrNameLst>
                                          <p:attrName>style.color</p:attrName>
                                        </p:attrNameLst>
                                      </p:cBhvr>
                                      <p:to>
                                        <p:clrVal>
                                          <a:srgbClr val="D40606"/>
                                        </p:clrVal>
                                      </p:to>
                                    </p:set>
                                    <p:set>
                                      <p:cBhvr>
                                        <p:cTn id="132" dur="1750" fill="hold"/>
                                        <p:tgtEl>
                                          <p:spTgt spid="3">
                                            <p:txEl>
                                              <p:pRg st="25" end="25"/>
                                            </p:txEl>
                                          </p:spTgt>
                                        </p:tgtEl>
                                        <p:attrNameLst>
                                          <p:attrName>fillcolor</p:attrName>
                                        </p:attrNameLst>
                                      </p:cBhvr>
                                      <p:to>
                                        <p:clrVal>
                                          <a:srgbClr val="D40606"/>
                                        </p:clrVal>
                                      </p:to>
                                    </p:set>
                                    <p:set>
                                      <p:cBhvr>
                                        <p:cTn id="133" dur="1750" fill="hold"/>
                                        <p:tgtEl>
                                          <p:spTgt spid="3">
                                            <p:txEl>
                                              <p:pRg st="25" end="25"/>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Твердый переплет">
  <a:themeElements>
    <a:clrScheme name="Твердый переплет">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Твердый переплет">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Твердый переплет">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Hardcover</Template>
  <TotalTime>197</TotalTime>
  <Words>2412</Words>
  <Application>Microsoft Office PowerPoint</Application>
  <PresentationFormat>Экран (4:3)</PresentationFormat>
  <Paragraphs>134</Paragraphs>
  <Slides>15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15</vt:i4>
      </vt:variant>
    </vt:vector>
  </HeadingPairs>
  <TitlesOfParts>
    <vt:vector size="16" baseType="lpstr">
      <vt:lpstr>Твердый переплет</vt:lpstr>
      <vt:lpstr>Презентация PowerPoint</vt:lpstr>
      <vt:lpstr>Презентация PowerPoint</vt:lpstr>
      <vt:lpstr>Корпорациялық табыс салығының экономикалық мазмұны, құрылу негіздері </vt:lpstr>
      <vt:lpstr>Презентация PowerPoint</vt:lpstr>
      <vt:lpstr>Презентация PowerPoint</vt:lpstr>
      <vt:lpstr>Презентация PowerPoint</vt:lpstr>
      <vt:lpstr>Корпорациялық табыс салығын есептеу мен төлеу механизмі</vt:lpstr>
      <vt:lpstr>Презентация PowerPoint</vt:lpstr>
      <vt:lpstr>Презентация PowerPoint</vt:lpstr>
      <vt:lpstr>Презентация PowerPoint</vt:lpstr>
      <vt:lpstr>Корпорациялық табыс салығын есептеу мен    төлеу тәртібі  </vt:lpstr>
      <vt:lpstr>Презентация PowerPoint</vt:lpstr>
      <vt:lpstr>Презентация PowerPoint</vt:lpstr>
      <vt:lpstr>Резидент емес шетел тұлғаларына салық салу ерекшеліктері</vt:lpstr>
      <vt:lpstr>Презентация PowerPoint</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Корпорациялық табыс салығы</dc:title>
  <dc:creator>Adil</dc:creator>
  <cp:lastModifiedBy>admin</cp:lastModifiedBy>
  <cp:revision>21</cp:revision>
  <dcterms:created xsi:type="dcterms:W3CDTF">2013-12-05T12:23:58Z</dcterms:created>
  <dcterms:modified xsi:type="dcterms:W3CDTF">2022-03-23T08:12:20Z</dcterms:modified>
</cp:coreProperties>
</file>